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arlow Condensed" panose="00000506000000000000" pitchFamily="2" charset="0"/>
      <p:regular r:id="rId21"/>
      <p:bold r:id="rId22"/>
      <p:italic r:id="rId23"/>
      <p:boldItalic r:id="rId24"/>
    </p:embeddedFont>
    <p:embeddedFont>
      <p:font typeface="Barlow Condensed Bold" panose="00000806000000000000" charset="0"/>
      <p:regular r:id="rId25"/>
    </p:embeddedFont>
    <p:embeddedFont>
      <p:font typeface="Barlow Condensed Bold Italics" panose="020B0604020202020204" charset="0"/>
      <p:regular r:id="rId26"/>
    </p:embeddedFont>
    <p:embeddedFont>
      <p:font typeface="Canva Sans" panose="020B0604020202020204" charset="0"/>
      <p:regular r:id="rId27"/>
    </p:embeddedFont>
    <p:embeddedFont>
      <p:font typeface="Canva Sans Bold" panose="020B0604020202020204" charset="0"/>
      <p:regular r:id="rId28"/>
    </p:embeddedFont>
    <p:embeddedFont>
      <p:font typeface="Canva Sans Italics" panose="020B0604020202020204" charset="0"/>
      <p:regular r:id="rId29"/>
    </p:embeddedFont>
    <p:embeddedFont>
      <p:font typeface="Open Sans" panose="020B0606030504020204" pitchFamily="34" charset="0"/>
      <p:regular r:id="rId30"/>
      <p:bold r:id="rId31"/>
      <p:italic r:id="rId32"/>
      <p:boldItalic r:id="rId33"/>
    </p:embeddedFont>
    <p:embeddedFont>
      <p:font typeface="Open Sans Bold" panose="020B0806030504020204" charset="0"/>
      <p:regular r:id="rId34"/>
    </p:embeddedFont>
    <p:embeddedFont>
      <p:font typeface="Open Sans Bold Italics" panose="020B0604020202020204" charset="0"/>
      <p:regular r:id="rId35"/>
    </p:embeddedFont>
    <p:embeddedFont>
      <p:font typeface="Open Sans Italics"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992" autoAdjust="0"/>
  </p:normalViewPr>
  <p:slideViewPr>
    <p:cSldViewPr>
      <p:cViewPr varScale="1">
        <p:scale>
          <a:sx n="38" d="100"/>
          <a:sy n="38" d="100"/>
        </p:scale>
        <p:origin x="1170" y="10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37B014-86E2-4215-91FA-A58A74BEF43A}" type="datetimeFigureOut">
              <a:rPr lang="es-AR" smtClean="0"/>
              <a:t>17/2/2025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BD0FA-2F27-4936-985C-EBD9D7D5A105}" type="slidenum">
              <a:rPr lang="es-AR" smtClean="0"/>
              <a:t>‹Nº›</a:t>
            </a:fld>
            <a:endParaRPr lang="es-AR"/>
          </a:p>
        </p:txBody>
      </p:sp>
    </p:spTree>
    <p:extLst>
      <p:ext uri="{BB962C8B-B14F-4D97-AF65-F5344CB8AC3E}">
        <p14:creationId xmlns:p14="http://schemas.microsoft.com/office/powerpoint/2010/main" val="4061856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Buongiorno a tutti, sono Julian Prego e oggi presento una tesi nell’ambito di Cross Cultural Management ‘’Analisi ...</a:t>
            </a:r>
            <a:r>
              <a:rPr lang="es-AR" sz="18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1</a:t>
            </a:fld>
            <a:endParaRPr lang="es-AR"/>
          </a:p>
        </p:txBody>
      </p:sp>
    </p:spTree>
    <p:extLst>
      <p:ext uri="{BB962C8B-B14F-4D97-AF65-F5344CB8AC3E}">
        <p14:creationId xmlns:p14="http://schemas.microsoft.com/office/powerpoint/2010/main" val="1074479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secondo Caso analizzato riguarda i bias nei modelli di generazione di immagini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 Stable Diffusion e DALL-E amplificano stereotipi legati a genere, etnia e status socioeconomico, vediamo alcuni esempi: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Due immagini generate da due prompt diversi : an iraqi person e an american person’’ mostrano </a:t>
            </a:r>
            <a:r>
              <a:rPr lang="es-AR" sz="1800" kern="100" dirty="0">
                <a:effectLst/>
                <a:latin typeface="Aptos" panose="020B0004020202020204" pitchFamily="34" charset="0"/>
                <a:ea typeface="Aptos" panose="020B0004020202020204" pitchFamily="34" charset="0"/>
                <a:cs typeface="Times New Roman" panose="02020603050405020304" pitchFamily="18" charset="0"/>
              </a:rPr>
              <a:t>come é i </a:t>
            </a:r>
            <a:r>
              <a:rPr lang="es-AR" sz="1800" kern="100" dirty="0" err="1">
                <a:effectLst/>
                <a:latin typeface="Aptos" panose="020B0004020202020204" pitchFamily="34" charset="0"/>
                <a:ea typeface="Aptos" panose="020B0004020202020204" pitchFamily="34" charset="0"/>
                <a:cs typeface="Times New Roman" panose="02020603050405020304" pitchFamily="18" charset="0"/>
              </a:rPr>
              <a:t>bias</a:t>
            </a:r>
            <a:r>
              <a:rPr lang="es-AR" sz="1800" kern="100" dirty="0">
                <a:effectLst/>
                <a:latin typeface="Aptos" panose="020B0004020202020204" pitchFamily="34" charset="0"/>
                <a:ea typeface="Aptos" panose="020B0004020202020204" pitchFamily="34" charset="0"/>
                <a:cs typeface="Times New Roman" panose="02020603050405020304" pitchFamily="18" charset="0"/>
              </a:rPr>
              <a:t> socioeconómico e la etnia.</a:t>
            </a: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10</a:t>
            </a:fld>
            <a:endParaRPr lang="es-AR"/>
          </a:p>
        </p:txBody>
      </p:sp>
    </p:spTree>
    <p:extLst>
      <p:ext uri="{BB962C8B-B14F-4D97-AF65-F5344CB8AC3E}">
        <p14:creationId xmlns:p14="http://schemas.microsoft.com/office/powerpoint/2010/main" val="2079372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Anche in questa slide possiamo vedere che succede lo stesso con le professioni e il bias genero</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E9FBD0FA-2F27-4936-985C-EBD9D7D5A105}" type="slidenum">
              <a:rPr lang="es-AR" smtClean="0"/>
              <a:t>11</a:t>
            </a:fld>
            <a:endParaRPr lang="es-AR"/>
          </a:p>
        </p:txBody>
      </p:sp>
    </p:spTree>
    <p:extLst>
      <p:ext uri="{BB962C8B-B14F-4D97-AF65-F5344CB8AC3E}">
        <p14:creationId xmlns:p14="http://schemas.microsoft.com/office/powerpoint/2010/main" val="3985146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Le strategie di mitigazione utilizzate sono i guardrails e prompt inclusivi/neutri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Anche se queste tecniche possano evitare alcuni stereotipi evidenti, il modello continua a mostrare una forte predisposizione a generare immagini basate su stereotipi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è necessario un approccio di mitigazione integrato, che includa sia aggiustamenti nei dati di addestramento sia una supervisione critica nel design.</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12</a:t>
            </a:fld>
            <a:endParaRPr lang="es-AR"/>
          </a:p>
        </p:txBody>
      </p:sp>
    </p:spTree>
    <p:extLst>
      <p:ext uri="{BB962C8B-B14F-4D97-AF65-F5344CB8AC3E}">
        <p14:creationId xmlns:p14="http://schemas.microsoft.com/office/powerpoint/2010/main" val="23033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Infine l’analisi del caso di studio Crows-pairs :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dataset CrowS-Pairs si distingue come il dataset più adatto per l'analisi approfondita e la mitigazione dei bias nei modelli di AI.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dati sono stati raccolti da annotatori residenti negli Stati Uniti.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dataset CrowS-Pairs è una raccolta di più di mille coppie  di frasi che comprendono 9 tipi di Bias: i più importanti per la nostra analisi sono etnia , nazionalità e disabilità.</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13</a:t>
            </a:fld>
            <a:endParaRPr lang="es-AR"/>
          </a:p>
        </p:txBody>
      </p:sp>
    </p:spTree>
    <p:extLst>
      <p:ext uri="{BB962C8B-B14F-4D97-AF65-F5344CB8AC3E}">
        <p14:creationId xmlns:p14="http://schemas.microsoft.com/office/powerpoint/2010/main" val="3863989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dataset è stato filtrato selezionando le coppie di frasi che contengono bias culturali.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 Successivamente è stata condotta un’analisi, in cui risulta che la maggioranza delle frasi mostra bias stereotipati; la distribuzione dei bias mostra che l’etnia predomina sulla disabilità e nazionalità.</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14</a:t>
            </a:fld>
            <a:endParaRPr lang="es-AR"/>
          </a:p>
        </p:txBody>
      </p:sp>
    </p:spTree>
    <p:extLst>
      <p:ext uri="{BB962C8B-B14F-4D97-AF65-F5344CB8AC3E}">
        <p14:creationId xmlns:p14="http://schemas.microsoft.com/office/powerpoint/2010/main" val="1107739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Per il processo di valutazione del dataset è stato addestrato ogni modello con il dataset crows-pairs ed è stata valutata la capacità di identificare bias stereo e antistereo e la precisione di questi modelli per tipo di bias.</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risultati ci dicono che albert ha una predominanza nella precisione generale rispetto agli altri modelli, ma rispetto alla precisione per tipo di bias ci sono stati diversi risultati, ad esempio, nella disabilità roberta ha una maggiore precisione.</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15</a:t>
            </a:fld>
            <a:endParaRPr lang="es-AR"/>
          </a:p>
        </p:txBody>
      </p:sp>
    </p:spTree>
    <p:extLst>
      <p:ext uri="{BB962C8B-B14F-4D97-AF65-F5344CB8AC3E}">
        <p14:creationId xmlns:p14="http://schemas.microsoft.com/office/powerpoint/2010/main" val="3086295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Crows-Pairs si rivela uno strumento fondamentale per quantificare e mitigare i bias nei modelli linguistici. I risultati evidenziano che i modelli attuali presentano limiti significativi nella riduzione dei bias.</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 futuri sviluppi riguardano l’ottimizzazione dei modelli tramite tecniche di fine-tuning e metodi contrastivi, oltre che l’ampiamento della copertura dei bias meno rappresentati nei dataset.</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16</a:t>
            </a:fld>
            <a:endParaRPr lang="es-AR"/>
          </a:p>
        </p:txBody>
      </p:sp>
    </p:spTree>
    <p:extLst>
      <p:ext uri="{BB962C8B-B14F-4D97-AF65-F5344CB8AC3E}">
        <p14:creationId xmlns:p14="http://schemas.microsoft.com/office/powerpoint/2010/main" val="2896169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 ricerca condotta in questa tesi ha messo in evidenza come i bias culturali rappresentino una sfida cruciale nell'applicazione dell’IA nei contesti moderni.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Le tecniche esistenti per affrontare il bias rappresentano passi importanti ma ancora insufficienti.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Gli  sviluppi futuri per migliorare la mitigazione dei bias culturali sono: creare dataset inclusivi e diversificati, implementare audit periodici , progettare algoritmi che possano adattarsi dinamicamente al contesto culturale dell’utente , coinvolgere esperti di discipline umanistiche nella progettazione dei sistemi di IA…</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17</a:t>
            </a:fld>
            <a:endParaRPr lang="es-AR"/>
          </a:p>
        </p:txBody>
      </p:sp>
    </p:spTree>
    <p:extLst>
      <p:ext uri="{BB962C8B-B14F-4D97-AF65-F5344CB8AC3E}">
        <p14:creationId xmlns:p14="http://schemas.microsoft.com/office/powerpoint/2010/main" val="3559577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Vi ringrazio a tutto e lascio un messaggio finale.</a:t>
            </a: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Integrare diversità, equità e trasparenza è fondamentale per garantire che l’IA serva come strumento inclusivo.</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Gli sviluppi futuri in questa tesi offrono una roadmap per mitigare i bias culturali per un IA al servizio di tutti.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18</a:t>
            </a:fld>
            <a:endParaRPr lang="es-AR"/>
          </a:p>
        </p:txBody>
      </p:sp>
    </p:spTree>
    <p:extLst>
      <p:ext uri="{BB962C8B-B14F-4D97-AF65-F5344CB8AC3E}">
        <p14:creationId xmlns:p14="http://schemas.microsoft.com/office/powerpoint/2010/main" val="400465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Partiremo con l’introduzione al problema, l’obiettivo e le domande della ricerca, successivamente definiremo la metodologia di ricerca a doppio stadio.</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Poi l’analisi dei bias nei modelli di linguaggio generativo e di generazione di immagini e infine l’analisi del caso di studio crows-pairs.</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Concluderemo con i risultati e gli sviluppi futuri.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2</a:t>
            </a:fld>
            <a:endParaRPr lang="es-AR"/>
          </a:p>
        </p:txBody>
      </p:sp>
    </p:spTree>
    <p:extLst>
      <p:ext uri="{BB962C8B-B14F-4D97-AF65-F5344CB8AC3E}">
        <p14:creationId xmlns:p14="http://schemas.microsoft.com/office/powerpoint/2010/main" val="206919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 crescente adozione degli algoritmi in diversi ambiti della società ha evidenziato un problema cruciale: il bias culturale. I bias sono un problema importante nel campo dell’IA poiché i bias culturali sono amplificati dai modelli generativi a causa dei dati di addestramento.</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3</a:t>
            </a:fld>
            <a:endParaRPr lang="es-AR"/>
          </a:p>
        </p:txBody>
      </p:sp>
    </p:spTree>
    <p:extLst>
      <p:ext uri="{BB962C8B-B14F-4D97-AF65-F5344CB8AC3E}">
        <p14:creationId xmlns:p14="http://schemas.microsoft.com/office/powerpoint/2010/main" val="285880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bias culturale rappresenta un aspetto particolarmente delicato, in quanto i bias nei dati possono causare esclusione e discriminazione. Per questo, è fondamentale sviluppare sistemi di IA più equi.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4</a:t>
            </a:fld>
            <a:endParaRPr lang="es-AR"/>
          </a:p>
        </p:txBody>
      </p:sp>
    </p:spTree>
    <p:extLst>
      <p:ext uri="{BB962C8B-B14F-4D97-AF65-F5344CB8AC3E}">
        <p14:creationId xmlns:p14="http://schemas.microsoft.com/office/powerpoint/2010/main" val="1409538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L'obiettivo principale di questa tesi è comprendere come i bias culturali vengono introdotti negli algoritmi e valutare l'efficacia delle strategie attuali per mitigarli.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Le domande di ricerca sono state: come vengono incorporati i bias negli algoritmi di IA; quali tecniche esistono per mitigarli e in che modo queste tecniche possono essere migliorate o ripensate.</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5</a:t>
            </a:fld>
            <a:endParaRPr lang="es-AR"/>
          </a:p>
        </p:txBody>
      </p:sp>
    </p:spTree>
    <p:extLst>
      <p:ext uri="{BB962C8B-B14F-4D97-AF65-F5344CB8AC3E}">
        <p14:creationId xmlns:p14="http://schemas.microsoft.com/office/powerpoint/2010/main" val="6180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È stata utilizzata una metodologia di ricerca a doppio stadio: prima è stata condotta una revisione sistematica della letteratura esistente</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 Successivamente sono stati analizzati diversi casi di studio.</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6</a:t>
            </a:fld>
            <a:endParaRPr lang="es-AR"/>
          </a:p>
        </p:txBody>
      </p:sp>
    </p:spTree>
    <p:extLst>
      <p:ext uri="{BB962C8B-B14F-4D97-AF65-F5344CB8AC3E}">
        <p14:creationId xmlns:p14="http://schemas.microsoft.com/office/powerpoint/2010/main" val="933032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Questa analisi ha permesso di individuare lo stato dell’arte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Esistono diversi approcci che mirano ad affrontare questo problema, comprese/come tecniche di pre-elaborazione dei dati, regolazione degli algoritmi durante l'addestramento e metodi di audit successivo. Però , ognuno di questi approcci presenta limitazioni e sfide proprie, evidenziando la necessità di un'analisi più approfondita e di una valutazione critica della loro efficacia in diversi contesti culturali.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Sono stati individuati cinque gap: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1. Assenza di tecniche efficaci nel gestire bias multiculturali complessi.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2. Approcci frammentati che non tengono conto delle interazioni tra diversi bias.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3. Carenza di dataset bilanciati per specifici domini.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4. Difficoltà nel tradurre i progressi teorici in soluzioni pratiche, poiché, nonostante le strategie proposte, i bias persistono nei dati di addestramento.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5. Scarsa considerazione del contesto culturale nella costruzione dei dataset.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7</a:t>
            </a:fld>
            <a:endParaRPr lang="es-AR"/>
          </a:p>
        </p:txBody>
      </p:sp>
    </p:spTree>
    <p:extLst>
      <p:ext uri="{BB962C8B-B14F-4D97-AF65-F5344CB8AC3E}">
        <p14:creationId xmlns:p14="http://schemas.microsoft.com/office/powerpoint/2010/main" val="409852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Il primo caso riguarda i bias nei modelli di linguaggio generativo GPT. Il problema è che essendo addestrato principalmente con dati provenienti da Internet e in inglese, riflette nelle sue risposte i valori culturali dominanti delle società occidentali,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È stata utilizzata la Mappa Culturale di Inglehart-Welzel , uno strumento che classifica i valori lungo due assi: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"sopravvivenza vs auto-espressione" e "tradizionale vs razionale-secolare".</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L'analisi ha evidenziato che i modelli generativi tendono a generare risposte allineate ai valori predominanti nelle culture occidentali.</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8</a:t>
            </a:fld>
            <a:endParaRPr lang="es-AR"/>
          </a:p>
        </p:txBody>
      </p:sp>
    </p:spTree>
    <p:extLst>
      <p:ext uri="{BB962C8B-B14F-4D97-AF65-F5344CB8AC3E}">
        <p14:creationId xmlns:p14="http://schemas.microsoft.com/office/powerpoint/2010/main" val="2715813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Per mitigare questo bias hanno testato il cultural prompting che ha ridotto significativamente la distanza culturale fino all’81%</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tabLst>
                <a:tab pos="4944745" algn="l"/>
              </a:tabLs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nonostante i risultati promettenti, questa tecnica ha dei limiti, la sua efficacia dipende dalla formulazione precisa dei prompt e dalla qualità e diversità dei dati di addestramento.</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s-A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AR" dirty="0"/>
          </a:p>
        </p:txBody>
      </p:sp>
      <p:sp>
        <p:nvSpPr>
          <p:cNvPr id="4" name="Marcador de número de diapositiva 3"/>
          <p:cNvSpPr>
            <a:spLocks noGrp="1"/>
          </p:cNvSpPr>
          <p:nvPr>
            <p:ph type="sldNum" sz="quarter" idx="5"/>
          </p:nvPr>
        </p:nvSpPr>
        <p:spPr/>
        <p:txBody>
          <a:bodyPr/>
          <a:lstStyle/>
          <a:p>
            <a:fld id="{E9FBD0FA-2F27-4936-985C-EBD9D7D5A105}" type="slidenum">
              <a:rPr lang="es-AR" smtClean="0"/>
              <a:t>9</a:t>
            </a:fld>
            <a:endParaRPr lang="es-AR"/>
          </a:p>
        </p:txBody>
      </p:sp>
    </p:spTree>
    <p:extLst>
      <p:ext uri="{BB962C8B-B14F-4D97-AF65-F5344CB8AC3E}">
        <p14:creationId xmlns:p14="http://schemas.microsoft.com/office/powerpoint/2010/main" val="421424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9.sv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5.png"/><Relationship Id="rId4" Type="http://schemas.openxmlformats.org/officeDocument/2006/relationships/image" Target="../media/image9.sv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4979" y="2591958"/>
            <a:ext cx="4659128" cy="4659128"/>
          </a:xfrm>
          <a:custGeom>
            <a:avLst/>
            <a:gdLst/>
            <a:ahLst/>
            <a:cxnLst/>
            <a:rect l="l" t="t" r="r" b="b"/>
            <a:pathLst>
              <a:path w="4659128" h="4659128">
                <a:moveTo>
                  <a:pt x="0" y="0"/>
                </a:moveTo>
                <a:lnTo>
                  <a:pt x="4659127" y="0"/>
                </a:lnTo>
                <a:lnTo>
                  <a:pt x="4659127" y="4659128"/>
                </a:lnTo>
                <a:lnTo>
                  <a:pt x="0" y="4659128"/>
                </a:lnTo>
                <a:lnTo>
                  <a:pt x="0" y="0"/>
                </a:lnTo>
                <a:close/>
              </a:path>
            </a:pathLst>
          </a:custGeom>
          <a:blipFill>
            <a:blip r:embed="rId3"/>
            <a:stretch>
              <a:fillRect l="-38996" r="-38996"/>
            </a:stretch>
          </a:blipFill>
        </p:spPr>
        <p:txBody>
          <a:bodyPr/>
          <a:lstStyle/>
          <a:p>
            <a:endParaRPr lang="es-AR"/>
          </a:p>
        </p:txBody>
      </p:sp>
      <p:grpSp>
        <p:nvGrpSpPr>
          <p:cNvPr id="3" name="Group 3"/>
          <p:cNvGrpSpPr/>
          <p:nvPr/>
        </p:nvGrpSpPr>
        <p:grpSpPr>
          <a:xfrm>
            <a:off x="17749838" y="7527480"/>
            <a:ext cx="47625" cy="1740345"/>
            <a:chOff x="0" y="0"/>
            <a:chExt cx="12543" cy="458362"/>
          </a:xfrm>
        </p:grpSpPr>
        <p:sp>
          <p:nvSpPr>
            <p:cNvPr id="4" name="Freeform 4"/>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5" name="TextBox 5"/>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249536" y="247549"/>
            <a:ext cx="5838407" cy="1966199"/>
          </a:xfrm>
          <a:custGeom>
            <a:avLst/>
            <a:gdLst/>
            <a:ahLst/>
            <a:cxnLst/>
            <a:rect l="l" t="t" r="r" b="b"/>
            <a:pathLst>
              <a:path w="5838407" h="1966199">
                <a:moveTo>
                  <a:pt x="0" y="0"/>
                </a:moveTo>
                <a:lnTo>
                  <a:pt x="5838407" y="0"/>
                </a:lnTo>
                <a:lnTo>
                  <a:pt x="5838407" y="1966199"/>
                </a:lnTo>
                <a:lnTo>
                  <a:pt x="0" y="1966199"/>
                </a:lnTo>
                <a:lnTo>
                  <a:pt x="0" y="0"/>
                </a:lnTo>
                <a:close/>
              </a:path>
            </a:pathLst>
          </a:custGeom>
          <a:blipFill>
            <a:blip r:embed="rId4"/>
            <a:stretch>
              <a:fillRect/>
            </a:stretch>
          </a:blipFill>
        </p:spPr>
        <p:txBody>
          <a:bodyPr/>
          <a:lstStyle/>
          <a:p>
            <a:endParaRPr lang="es-AR"/>
          </a:p>
        </p:txBody>
      </p:sp>
      <p:sp>
        <p:nvSpPr>
          <p:cNvPr id="13" name="Freeform 13"/>
          <p:cNvSpPr/>
          <p:nvPr/>
        </p:nvSpPr>
        <p:spPr>
          <a:xfrm>
            <a:off x="9466106" y="514350"/>
            <a:ext cx="14186272" cy="1532570"/>
          </a:xfrm>
          <a:custGeom>
            <a:avLst/>
            <a:gdLst/>
            <a:ahLst/>
            <a:cxnLst/>
            <a:rect l="l" t="t" r="r" b="b"/>
            <a:pathLst>
              <a:path w="14186272" h="1532570">
                <a:moveTo>
                  <a:pt x="0" y="0"/>
                </a:moveTo>
                <a:lnTo>
                  <a:pt x="14186272" y="0"/>
                </a:lnTo>
                <a:lnTo>
                  <a:pt x="14186272" y="1532570"/>
                </a:lnTo>
                <a:lnTo>
                  <a:pt x="0" y="1532570"/>
                </a:lnTo>
                <a:lnTo>
                  <a:pt x="0" y="0"/>
                </a:lnTo>
                <a:close/>
              </a:path>
            </a:pathLst>
          </a:custGeom>
          <a:blipFill>
            <a:blip r:embed="rId5"/>
            <a:stretch>
              <a:fillRect l="-494"/>
            </a:stretch>
          </a:blipFill>
        </p:spPr>
        <p:txBody>
          <a:bodyPr/>
          <a:lstStyle/>
          <a:p>
            <a:endParaRPr lang="es-AR"/>
          </a:p>
        </p:txBody>
      </p:sp>
      <p:sp>
        <p:nvSpPr>
          <p:cNvPr id="14" name="Freeform 14"/>
          <p:cNvSpPr/>
          <p:nvPr/>
        </p:nvSpPr>
        <p:spPr>
          <a:xfrm>
            <a:off x="-2816985" y="7703816"/>
            <a:ext cx="8171577" cy="2392018"/>
          </a:xfrm>
          <a:custGeom>
            <a:avLst/>
            <a:gdLst/>
            <a:ahLst/>
            <a:cxnLst/>
            <a:rect l="l" t="t" r="r" b="b"/>
            <a:pathLst>
              <a:path w="8171577" h="2392018">
                <a:moveTo>
                  <a:pt x="0" y="0"/>
                </a:moveTo>
                <a:lnTo>
                  <a:pt x="8171578" y="0"/>
                </a:lnTo>
                <a:lnTo>
                  <a:pt x="8171578" y="2392018"/>
                </a:lnTo>
                <a:lnTo>
                  <a:pt x="0" y="2392018"/>
                </a:lnTo>
                <a:lnTo>
                  <a:pt x="0" y="0"/>
                </a:lnTo>
                <a:close/>
              </a:path>
            </a:pathLst>
          </a:custGeom>
          <a:blipFill>
            <a:blip r:embed="rId6"/>
            <a:stretch>
              <a:fillRect/>
            </a:stretch>
          </a:blipFill>
        </p:spPr>
        <p:txBody>
          <a:bodyPr/>
          <a:lstStyle/>
          <a:p>
            <a:endParaRPr lang="es-AR"/>
          </a:p>
        </p:txBody>
      </p:sp>
      <p:sp>
        <p:nvSpPr>
          <p:cNvPr id="15" name="Freeform 15"/>
          <p:cNvSpPr/>
          <p:nvPr/>
        </p:nvSpPr>
        <p:spPr>
          <a:xfrm>
            <a:off x="6087943" y="-533660"/>
            <a:ext cx="3528619" cy="3528619"/>
          </a:xfrm>
          <a:custGeom>
            <a:avLst/>
            <a:gdLst/>
            <a:ahLst/>
            <a:cxnLst/>
            <a:rect l="l" t="t" r="r" b="b"/>
            <a:pathLst>
              <a:path w="3528619" h="3528619">
                <a:moveTo>
                  <a:pt x="0" y="0"/>
                </a:moveTo>
                <a:lnTo>
                  <a:pt x="3528619" y="0"/>
                </a:lnTo>
                <a:lnTo>
                  <a:pt x="3528619" y="3528618"/>
                </a:lnTo>
                <a:lnTo>
                  <a:pt x="0" y="3528618"/>
                </a:lnTo>
                <a:lnTo>
                  <a:pt x="0" y="0"/>
                </a:lnTo>
                <a:close/>
              </a:path>
            </a:pathLst>
          </a:custGeom>
          <a:blipFill>
            <a:blip r:embed="rId7"/>
            <a:stretch>
              <a:fillRect/>
            </a:stretch>
          </a:blipFill>
        </p:spPr>
        <p:txBody>
          <a:bodyPr/>
          <a:lstStyle/>
          <a:p>
            <a:endParaRPr lang="es-AR"/>
          </a:p>
        </p:txBody>
      </p:sp>
      <p:sp>
        <p:nvSpPr>
          <p:cNvPr id="16" name="TextBox 16"/>
          <p:cNvSpPr txBox="1"/>
          <p:nvPr/>
        </p:nvSpPr>
        <p:spPr>
          <a:xfrm>
            <a:off x="7505887" y="3435289"/>
            <a:ext cx="9994031" cy="3292597"/>
          </a:xfrm>
          <a:prstGeom prst="rect">
            <a:avLst/>
          </a:prstGeom>
        </p:spPr>
        <p:txBody>
          <a:bodyPr lIns="0" tIns="0" rIns="0" bIns="0" rtlCol="0" anchor="t">
            <a:spAutoFit/>
          </a:bodyPr>
          <a:lstStyle/>
          <a:p>
            <a:pPr algn="l">
              <a:lnSpc>
                <a:spcPts val="8779"/>
              </a:lnSpc>
              <a:spcBef>
                <a:spcPct val="0"/>
              </a:spcBef>
            </a:pPr>
            <a:r>
              <a:rPr lang="en-US" sz="6271" b="1">
                <a:solidFill>
                  <a:srgbClr val="1F2020"/>
                </a:solidFill>
                <a:latin typeface="Barlow Condensed Bold"/>
                <a:ea typeface="Barlow Condensed Bold"/>
                <a:cs typeface="Barlow Condensed Bold"/>
                <a:sym typeface="Barlow Condensed Bold"/>
              </a:rPr>
              <a:t>Analisi dei bias culturali negli algoritmi di Intelligenza Artificiale e strategie per mitigarli</a:t>
            </a:r>
          </a:p>
        </p:txBody>
      </p:sp>
      <p:sp>
        <p:nvSpPr>
          <p:cNvPr id="17" name="TextBox 17"/>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sp>
        <p:nvSpPr>
          <p:cNvPr id="18" name="TextBox 18"/>
          <p:cNvSpPr txBox="1"/>
          <p:nvPr/>
        </p:nvSpPr>
        <p:spPr>
          <a:xfrm>
            <a:off x="7505887" y="7304406"/>
            <a:ext cx="8340075" cy="1953894"/>
          </a:xfrm>
          <a:prstGeom prst="rect">
            <a:avLst/>
          </a:prstGeom>
        </p:spPr>
        <p:txBody>
          <a:bodyPr lIns="0" tIns="0" rIns="0" bIns="0" rtlCol="0" anchor="t">
            <a:spAutoFit/>
          </a:bodyPr>
          <a:lstStyle/>
          <a:p>
            <a:pPr algn="l">
              <a:lnSpc>
                <a:spcPts val="5180"/>
              </a:lnSpc>
            </a:pPr>
            <a:r>
              <a:rPr lang="en-US" sz="3700" b="1">
                <a:solidFill>
                  <a:srgbClr val="000000"/>
                </a:solidFill>
                <a:latin typeface="Barlow Condensed Bold"/>
                <a:ea typeface="Barlow Condensed Bold"/>
                <a:cs typeface="Barlow Condensed Bold"/>
                <a:sym typeface="Barlow Condensed Bold"/>
              </a:rPr>
              <a:t>Studente</a:t>
            </a:r>
            <a:r>
              <a:rPr lang="en-US" sz="3700" b="1">
                <a:solidFill>
                  <a:srgbClr val="0692D4"/>
                </a:solidFill>
                <a:latin typeface="Barlow Condensed Bold"/>
                <a:ea typeface="Barlow Condensed Bold"/>
                <a:cs typeface="Barlow Condensed Bold"/>
                <a:sym typeface="Barlow Condensed Bold"/>
              </a:rPr>
              <a:t>: Julián Andrés Prego</a:t>
            </a:r>
          </a:p>
          <a:p>
            <a:pPr algn="l">
              <a:lnSpc>
                <a:spcPts val="5180"/>
              </a:lnSpc>
            </a:pPr>
            <a:r>
              <a:rPr lang="en-US" sz="3700" b="1">
                <a:solidFill>
                  <a:srgbClr val="000000"/>
                </a:solidFill>
                <a:latin typeface="Barlow Condensed Bold"/>
                <a:ea typeface="Barlow Condensed Bold"/>
                <a:cs typeface="Barlow Condensed Bold"/>
                <a:sym typeface="Barlow Condensed Bold"/>
              </a:rPr>
              <a:t>Relatrice</a:t>
            </a:r>
            <a:r>
              <a:rPr lang="en-US" sz="3700" b="1">
                <a:solidFill>
                  <a:srgbClr val="0692D4"/>
                </a:solidFill>
                <a:latin typeface="Barlow Condensed Bold"/>
                <a:ea typeface="Barlow Condensed Bold"/>
                <a:cs typeface="Barlow Condensed Bold"/>
                <a:sym typeface="Barlow Condensed Bold"/>
              </a:rPr>
              <a:t>: Proff.sa Bice Della Piana</a:t>
            </a:r>
          </a:p>
          <a:p>
            <a:pPr algn="l">
              <a:lnSpc>
                <a:spcPts val="5180"/>
              </a:lnSpc>
              <a:spcBef>
                <a:spcPct val="0"/>
              </a:spcBef>
            </a:pPr>
            <a:r>
              <a:rPr lang="en-US" sz="3700" b="1">
                <a:solidFill>
                  <a:srgbClr val="0692D4"/>
                </a:solidFill>
                <a:latin typeface="Barlow Condensed Bold"/>
                <a:ea typeface="Barlow Condensed Bold"/>
                <a:cs typeface="Barlow Condensed Bold"/>
                <a:sym typeface="Barlow Condensed Bold"/>
              </a:rPr>
              <a:t>A.A. 2023/2024</a:t>
            </a:r>
          </a:p>
        </p:txBody>
      </p:sp>
      <p:sp>
        <p:nvSpPr>
          <p:cNvPr id="19" name="TextBox 19"/>
          <p:cNvSpPr txBox="1"/>
          <p:nvPr/>
        </p:nvSpPr>
        <p:spPr>
          <a:xfrm>
            <a:off x="7505887" y="2234136"/>
            <a:ext cx="8340075" cy="639444"/>
          </a:xfrm>
          <a:prstGeom prst="rect">
            <a:avLst/>
          </a:prstGeom>
        </p:spPr>
        <p:txBody>
          <a:bodyPr lIns="0" tIns="0" rIns="0" bIns="0" rtlCol="0" anchor="t">
            <a:spAutoFit/>
          </a:bodyPr>
          <a:lstStyle/>
          <a:p>
            <a:pPr algn="l">
              <a:lnSpc>
                <a:spcPts val="5180"/>
              </a:lnSpc>
              <a:spcBef>
                <a:spcPct val="0"/>
              </a:spcBef>
            </a:pPr>
            <a:r>
              <a:rPr lang="en-US" sz="3700" b="1">
                <a:solidFill>
                  <a:srgbClr val="000000"/>
                </a:solidFill>
                <a:latin typeface="Barlow Condensed Bold"/>
                <a:ea typeface="Barlow Condensed Bold"/>
                <a:cs typeface="Barlow Condensed Bold"/>
                <a:sym typeface="Barlow Condensed Bold"/>
              </a:rPr>
              <a:t>Tesi in </a:t>
            </a:r>
            <a:r>
              <a:rPr lang="en-US" sz="3700" b="1" i="1">
                <a:solidFill>
                  <a:srgbClr val="02CDFF"/>
                </a:solidFill>
                <a:latin typeface="Barlow Condensed Bold Italics"/>
                <a:ea typeface="Barlow Condensed Bold Italics"/>
                <a:cs typeface="Barlow Condensed Bold Italics"/>
                <a:sym typeface="Barlow Condensed Bold Italics"/>
              </a:rPr>
              <a:t>Cross Cultural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88517" y="3365678"/>
            <a:ext cx="677751" cy="677751"/>
            <a:chOff x="0" y="0"/>
            <a:chExt cx="178502" cy="178502"/>
          </a:xfrm>
        </p:grpSpPr>
        <p:sp>
          <p:nvSpPr>
            <p:cNvPr id="12" name="Freeform 12"/>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3" name="TextBox 13"/>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88517" y="5010150"/>
            <a:ext cx="677751" cy="677751"/>
            <a:chOff x="0" y="0"/>
            <a:chExt cx="178502" cy="178502"/>
          </a:xfrm>
        </p:grpSpPr>
        <p:sp>
          <p:nvSpPr>
            <p:cNvPr id="15" name="Freeform 15"/>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6" name="TextBox 16"/>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3605839" y="1962217"/>
            <a:ext cx="13894079" cy="399455"/>
          </a:xfrm>
          <a:custGeom>
            <a:avLst/>
            <a:gdLst/>
            <a:ahLst/>
            <a:cxnLst/>
            <a:rect l="l" t="t" r="r" b="b"/>
            <a:pathLst>
              <a:path w="13894079" h="399455">
                <a:moveTo>
                  <a:pt x="0" y="0"/>
                </a:moveTo>
                <a:lnTo>
                  <a:pt x="13894079" y="0"/>
                </a:lnTo>
                <a:lnTo>
                  <a:pt x="13894079" y="399454"/>
                </a:lnTo>
                <a:lnTo>
                  <a:pt x="0" y="399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8" name="Freeform 18"/>
          <p:cNvSpPr/>
          <p:nvPr/>
        </p:nvSpPr>
        <p:spPr>
          <a:xfrm>
            <a:off x="9144000" y="3365678"/>
            <a:ext cx="1487547" cy="1467801"/>
          </a:xfrm>
          <a:custGeom>
            <a:avLst/>
            <a:gdLst/>
            <a:ahLst/>
            <a:cxnLst/>
            <a:rect l="l" t="t" r="r" b="b"/>
            <a:pathLst>
              <a:path w="1487547" h="1467801">
                <a:moveTo>
                  <a:pt x="0" y="0"/>
                </a:moveTo>
                <a:lnTo>
                  <a:pt x="1487547" y="0"/>
                </a:lnTo>
                <a:lnTo>
                  <a:pt x="1487547" y="1467801"/>
                </a:lnTo>
                <a:lnTo>
                  <a:pt x="0" y="1467801"/>
                </a:lnTo>
                <a:lnTo>
                  <a:pt x="0" y="0"/>
                </a:lnTo>
                <a:close/>
              </a:path>
            </a:pathLst>
          </a:custGeom>
          <a:blipFill>
            <a:blip r:embed="rId5"/>
            <a:stretch>
              <a:fillRect/>
            </a:stretch>
          </a:blipFill>
        </p:spPr>
        <p:txBody>
          <a:bodyPr/>
          <a:lstStyle/>
          <a:p>
            <a:endParaRPr lang="es-AR"/>
          </a:p>
        </p:txBody>
      </p:sp>
      <p:sp>
        <p:nvSpPr>
          <p:cNvPr id="19" name="Freeform 19"/>
          <p:cNvSpPr/>
          <p:nvPr/>
        </p:nvSpPr>
        <p:spPr>
          <a:xfrm>
            <a:off x="8281235" y="3116525"/>
            <a:ext cx="1486203" cy="1444663"/>
          </a:xfrm>
          <a:custGeom>
            <a:avLst/>
            <a:gdLst/>
            <a:ahLst/>
            <a:cxnLst/>
            <a:rect l="l" t="t" r="r" b="b"/>
            <a:pathLst>
              <a:path w="1486203" h="1444663">
                <a:moveTo>
                  <a:pt x="0" y="0"/>
                </a:moveTo>
                <a:lnTo>
                  <a:pt x="1486203" y="0"/>
                </a:lnTo>
                <a:lnTo>
                  <a:pt x="1486203" y="1444663"/>
                </a:lnTo>
                <a:lnTo>
                  <a:pt x="0" y="1444663"/>
                </a:lnTo>
                <a:lnTo>
                  <a:pt x="0" y="0"/>
                </a:lnTo>
                <a:close/>
              </a:path>
            </a:pathLst>
          </a:custGeom>
          <a:blipFill>
            <a:blip r:embed="rId6"/>
            <a:stretch>
              <a:fillRect/>
            </a:stretch>
          </a:blipFill>
        </p:spPr>
        <p:txBody>
          <a:bodyPr/>
          <a:lstStyle/>
          <a:p>
            <a:endParaRPr lang="es-AR"/>
          </a:p>
        </p:txBody>
      </p:sp>
      <p:sp>
        <p:nvSpPr>
          <p:cNvPr id="20" name="Freeform 20"/>
          <p:cNvSpPr/>
          <p:nvPr/>
        </p:nvSpPr>
        <p:spPr>
          <a:xfrm>
            <a:off x="4907694" y="5010150"/>
            <a:ext cx="4726411" cy="2270096"/>
          </a:xfrm>
          <a:custGeom>
            <a:avLst/>
            <a:gdLst/>
            <a:ahLst/>
            <a:cxnLst/>
            <a:rect l="l" t="t" r="r" b="b"/>
            <a:pathLst>
              <a:path w="4726411" h="2270096">
                <a:moveTo>
                  <a:pt x="0" y="0"/>
                </a:moveTo>
                <a:lnTo>
                  <a:pt x="4726411" y="0"/>
                </a:lnTo>
                <a:lnTo>
                  <a:pt x="4726411" y="2270096"/>
                </a:lnTo>
                <a:lnTo>
                  <a:pt x="0" y="2270096"/>
                </a:lnTo>
                <a:lnTo>
                  <a:pt x="0" y="0"/>
                </a:lnTo>
                <a:close/>
              </a:path>
            </a:pathLst>
          </a:custGeom>
          <a:blipFill>
            <a:blip r:embed="rId7"/>
            <a:stretch>
              <a:fillRect/>
            </a:stretch>
          </a:blipFill>
        </p:spPr>
        <p:txBody>
          <a:bodyPr/>
          <a:lstStyle/>
          <a:p>
            <a:endParaRPr lang="es-AR"/>
          </a:p>
        </p:txBody>
      </p:sp>
      <p:sp>
        <p:nvSpPr>
          <p:cNvPr id="21" name="Freeform 21"/>
          <p:cNvSpPr/>
          <p:nvPr/>
        </p:nvSpPr>
        <p:spPr>
          <a:xfrm>
            <a:off x="4907694" y="7521419"/>
            <a:ext cx="4726411" cy="2287547"/>
          </a:xfrm>
          <a:custGeom>
            <a:avLst/>
            <a:gdLst/>
            <a:ahLst/>
            <a:cxnLst/>
            <a:rect l="l" t="t" r="r" b="b"/>
            <a:pathLst>
              <a:path w="4726411" h="2287547">
                <a:moveTo>
                  <a:pt x="0" y="0"/>
                </a:moveTo>
                <a:lnTo>
                  <a:pt x="4726411" y="0"/>
                </a:lnTo>
                <a:lnTo>
                  <a:pt x="4726411" y="2287548"/>
                </a:lnTo>
                <a:lnTo>
                  <a:pt x="0" y="2287548"/>
                </a:lnTo>
                <a:lnTo>
                  <a:pt x="0" y="0"/>
                </a:lnTo>
                <a:close/>
              </a:path>
            </a:pathLst>
          </a:custGeom>
          <a:blipFill>
            <a:blip r:embed="rId8"/>
            <a:stretch>
              <a:fillRect/>
            </a:stretch>
          </a:blipFill>
        </p:spPr>
        <p:txBody>
          <a:bodyPr/>
          <a:lstStyle/>
          <a:p>
            <a:endParaRPr lang="es-AR"/>
          </a:p>
        </p:txBody>
      </p:sp>
      <p:sp>
        <p:nvSpPr>
          <p:cNvPr id="22" name="Freeform 22"/>
          <p:cNvSpPr/>
          <p:nvPr/>
        </p:nvSpPr>
        <p:spPr>
          <a:xfrm>
            <a:off x="13995993" y="3201826"/>
            <a:ext cx="3263307" cy="3263307"/>
          </a:xfrm>
          <a:custGeom>
            <a:avLst/>
            <a:gdLst/>
            <a:ahLst/>
            <a:cxnLst/>
            <a:rect l="l" t="t" r="r" b="b"/>
            <a:pathLst>
              <a:path w="3263307" h="3263307">
                <a:moveTo>
                  <a:pt x="0" y="0"/>
                </a:moveTo>
                <a:lnTo>
                  <a:pt x="3263307" y="0"/>
                </a:lnTo>
                <a:lnTo>
                  <a:pt x="3263307" y="3263307"/>
                </a:lnTo>
                <a:lnTo>
                  <a:pt x="0" y="3263307"/>
                </a:lnTo>
                <a:lnTo>
                  <a:pt x="0" y="0"/>
                </a:lnTo>
                <a:close/>
              </a:path>
            </a:pathLst>
          </a:custGeom>
          <a:blipFill>
            <a:blip r:embed="rId9"/>
            <a:stretch>
              <a:fillRect/>
            </a:stretch>
          </a:blipFill>
        </p:spPr>
        <p:txBody>
          <a:bodyPr/>
          <a:lstStyle/>
          <a:p>
            <a:endParaRPr lang="es-AR"/>
          </a:p>
        </p:txBody>
      </p:sp>
      <p:sp>
        <p:nvSpPr>
          <p:cNvPr id="23" name="Freeform 23"/>
          <p:cNvSpPr/>
          <p:nvPr/>
        </p:nvSpPr>
        <p:spPr>
          <a:xfrm>
            <a:off x="10386580" y="6509343"/>
            <a:ext cx="3263307" cy="3263307"/>
          </a:xfrm>
          <a:custGeom>
            <a:avLst/>
            <a:gdLst/>
            <a:ahLst/>
            <a:cxnLst/>
            <a:rect l="l" t="t" r="r" b="b"/>
            <a:pathLst>
              <a:path w="3263307" h="3263307">
                <a:moveTo>
                  <a:pt x="0" y="0"/>
                </a:moveTo>
                <a:lnTo>
                  <a:pt x="3263307" y="0"/>
                </a:lnTo>
                <a:lnTo>
                  <a:pt x="3263307" y="3263307"/>
                </a:lnTo>
                <a:lnTo>
                  <a:pt x="0" y="3263307"/>
                </a:lnTo>
                <a:lnTo>
                  <a:pt x="0" y="0"/>
                </a:lnTo>
                <a:close/>
              </a:path>
            </a:pathLst>
          </a:custGeom>
          <a:blipFill>
            <a:blip r:embed="rId10"/>
            <a:stretch>
              <a:fillRect/>
            </a:stretch>
          </a:blipFill>
        </p:spPr>
        <p:txBody>
          <a:bodyPr/>
          <a:lstStyle/>
          <a:p>
            <a:endParaRPr lang="es-AR"/>
          </a:p>
        </p:txBody>
      </p:sp>
      <p:sp>
        <p:nvSpPr>
          <p:cNvPr id="24" name="TextBox 24"/>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10</a:t>
            </a:r>
          </a:p>
        </p:txBody>
      </p:sp>
      <p:sp>
        <p:nvSpPr>
          <p:cNvPr id="25" name="TextBox 25"/>
          <p:cNvSpPr txBox="1"/>
          <p:nvPr/>
        </p:nvSpPr>
        <p:spPr>
          <a:xfrm>
            <a:off x="1485638" y="3741003"/>
            <a:ext cx="6795597" cy="1099185"/>
          </a:xfrm>
          <a:prstGeom prst="rect">
            <a:avLst/>
          </a:prstGeom>
        </p:spPr>
        <p:txBody>
          <a:bodyPr lIns="0" tIns="0" rIns="0" bIns="0" rtlCol="0" anchor="t">
            <a:spAutoFit/>
          </a:bodyPr>
          <a:lstStyle/>
          <a:p>
            <a:pPr algn="l">
              <a:lnSpc>
                <a:spcPts val="2939"/>
              </a:lnSpc>
              <a:spcBef>
                <a:spcPct val="0"/>
              </a:spcBef>
            </a:pPr>
            <a:r>
              <a:rPr lang="en-US" sz="2099">
                <a:solidFill>
                  <a:srgbClr val="1F2020"/>
                </a:solidFill>
                <a:latin typeface="Open Sans"/>
                <a:ea typeface="Open Sans"/>
                <a:cs typeface="Open Sans"/>
                <a:sym typeface="Open Sans"/>
              </a:rPr>
              <a:t>I modelli di generazione di immagini, come Stable Diffusion e DALL-E, amplificano stereotipi demografici legati a genere, etnia e status socioeconomico.</a:t>
            </a:r>
          </a:p>
        </p:txBody>
      </p:sp>
      <p:sp>
        <p:nvSpPr>
          <p:cNvPr id="26" name="TextBox 26"/>
          <p:cNvSpPr txBox="1"/>
          <p:nvPr/>
        </p:nvSpPr>
        <p:spPr>
          <a:xfrm>
            <a:off x="579337" y="35416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7" name="TextBox 27"/>
          <p:cNvSpPr txBox="1"/>
          <p:nvPr/>
        </p:nvSpPr>
        <p:spPr>
          <a:xfrm>
            <a:off x="1485638" y="3327578"/>
            <a:ext cx="2012018" cy="372745"/>
          </a:xfrm>
          <a:prstGeom prst="rect">
            <a:avLst/>
          </a:prstGeom>
        </p:spPr>
        <p:txBody>
          <a:bodyPr lIns="0" tIns="0" rIns="0" bIns="0" rtlCol="0" anchor="t">
            <a:spAutoFit/>
          </a:bodyPr>
          <a:lstStyle/>
          <a:p>
            <a:pPr algn="l">
              <a:lnSpc>
                <a:spcPts val="3079"/>
              </a:lnSpc>
              <a:spcBef>
                <a:spcPct val="0"/>
              </a:spcBef>
            </a:pPr>
            <a:r>
              <a:rPr lang="en-US" sz="2199" b="1">
                <a:solidFill>
                  <a:srgbClr val="02CDFF"/>
                </a:solidFill>
                <a:latin typeface="Open Sans Bold"/>
                <a:ea typeface="Open Sans Bold"/>
                <a:cs typeface="Open Sans Bold"/>
                <a:sym typeface="Open Sans Bold"/>
              </a:rPr>
              <a:t>Problema</a:t>
            </a:r>
          </a:p>
        </p:txBody>
      </p:sp>
      <p:sp>
        <p:nvSpPr>
          <p:cNvPr id="28" name="TextBox 28"/>
          <p:cNvSpPr txBox="1"/>
          <p:nvPr/>
        </p:nvSpPr>
        <p:spPr>
          <a:xfrm>
            <a:off x="579337" y="518614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9" name="TextBox 29"/>
          <p:cNvSpPr txBox="1"/>
          <p:nvPr/>
        </p:nvSpPr>
        <p:spPr>
          <a:xfrm>
            <a:off x="1485638" y="5176623"/>
            <a:ext cx="2012018" cy="372745"/>
          </a:xfrm>
          <a:prstGeom prst="rect">
            <a:avLst/>
          </a:prstGeom>
        </p:spPr>
        <p:txBody>
          <a:bodyPr lIns="0" tIns="0" rIns="0" bIns="0" rtlCol="0" anchor="t">
            <a:spAutoFit/>
          </a:bodyPr>
          <a:lstStyle/>
          <a:p>
            <a:pPr algn="l">
              <a:lnSpc>
                <a:spcPts val="3079"/>
              </a:lnSpc>
              <a:spcBef>
                <a:spcPct val="0"/>
              </a:spcBef>
            </a:pPr>
            <a:r>
              <a:rPr lang="en-US" sz="2199" b="1">
                <a:solidFill>
                  <a:srgbClr val="02CDFF"/>
                </a:solidFill>
                <a:latin typeface="Open Sans Bold"/>
                <a:ea typeface="Open Sans Bold"/>
                <a:cs typeface="Open Sans Bold"/>
                <a:sym typeface="Open Sans Bold"/>
              </a:rPr>
              <a:t>Esempi..</a:t>
            </a:r>
          </a:p>
        </p:txBody>
      </p:sp>
      <p:sp>
        <p:nvSpPr>
          <p:cNvPr id="30" name="TextBox 30"/>
          <p:cNvSpPr txBox="1"/>
          <p:nvPr/>
        </p:nvSpPr>
        <p:spPr>
          <a:xfrm>
            <a:off x="3855759" y="1346446"/>
            <a:ext cx="13894079" cy="638176"/>
          </a:xfrm>
          <a:prstGeom prst="rect">
            <a:avLst/>
          </a:prstGeom>
        </p:spPr>
        <p:txBody>
          <a:bodyPr lIns="0" tIns="0" rIns="0" bIns="0" rtlCol="0" anchor="t">
            <a:spAutoFit/>
          </a:bodyPr>
          <a:lstStyle/>
          <a:p>
            <a:pPr algn="l">
              <a:lnSpc>
                <a:spcPts val="4950"/>
              </a:lnSpc>
            </a:pPr>
            <a:r>
              <a:rPr lang="en-US" sz="4500" b="1">
                <a:solidFill>
                  <a:srgbClr val="02CDFF"/>
                </a:solidFill>
                <a:latin typeface="Barlow Condensed Bold"/>
                <a:ea typeface="Barlow Condensed Bold"/>
                <a:cs typeface="Barlow Condensed Bold"/>
                <a:sym typeface="Barlow Condensed Bold"/>
              </a:rPr>
              <a:t>Bias nei Modelli di Generazione di Immagini: Analisi Caso 2</a:t>
            </a:r>
          </a:p>
        </p:txBody>
      </p:sp>
      <p:sp>
        <p:nvSpPr>
          <p:cNvPr id="31" name="TextBox 31"/>
          <p:cNvSpPr txBox="1"/>
          <p:nvPr/>
        </p:nvSpPr>
        <p:spPr>
          <a:xfrm>
            <a:off x="2084792" y="6125733"/>
            <a:ext cx="2514800"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 “An attractive person”</a:t>
            </a:r>
          </a:p>
        </p:txBody>
      </p:sp>
      <p:sp>
        <p:nvSpPr>
          <p:cNvPr id="32" name="TextBox 32"/>
          <p:cNvSpPr txBox="1"/>
          <p:nvPr/>
        </p:nvSpPr>
        <p:spPr>
          <a:xfrm>
            <a:off x="2084792" y="8484535"/>
            <a:ext cx="2514800" cy="372745"/>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 “A poor person”</a:t>
            </a:r>
          </a:p>
        </p:txBody>
      </p:sp>
      <p:sp>
        <p:nvSpPr>
          <p:cNvPr id="33" name="TextBox 33"/>
          <p:cNvSpPr txBox="1"/>
          <p:nvPr/>
        </p:nvSpPr>
        <p:spPr>
          <a:xfrm>
            <a:off x="11135087" y="4896690"/>
            <a:ext cx="2514800" cy="1544320"/>
          </a:xfrm>
          <a:prstGeom prst="rect">
            <a:avLst/>
          </a:prstGeom>
        </p:spPr>
        <p:txBody>
          <a:bodyPr lIns="0" tIns="0" rIns="0" bIns="0" rtlCol="0" anchor="t">
            <a:spAutoFit/>
          </a:bodyPr>
          <a:lstStyle/>
          <a:p>
            <a:pPr algn="l">
              <a:lnSpc>
                <a:spcPts val="3079"/>
              </a:lnSpc>
            </a:pPr>
            <a:r>
              <a:rPr lang="en-US" sz="2199">
                <a:solidFill>
                  <a:srgbClr val="1F2020"/>
                </a:solidFill>
                <a:latin typeface="Open Sans"/>
                <a:ea typeface="Open Sans"/>
                <a:cs typeface="Open Sans"/>
                <a:sym typeface="Open Sans"/>
              </a:rPr>
              <a:t> “An Iraqi person with his car and his house”</a:t>
            </a:r>
          </a:p>
          <a:p>
            <a:pPr algn="l">
              <a:lnSpc>
                <a:spcPts val="3079"/>
              </a:lnSpc>
              <a:spcBef>
                <a:spcPct val="0"/>
              </a:spcBef>
            </a:pPr>
            <a:endParaRPr lang="en-US" sz="2199">
              <a:solidFill>
                <a:srgbClr val="1F2020"/>
              </a:solidFill>
              <a:latin typeface="Open Sans"/>
              <a:ea typeface="Open Sans"/>
              <a:cs typeface="Open Sans"/>
              <a:sym typeface="Open Sans"/>
            </a:endParaRPr>
          </a:p>
        </p:txBody>
      </p:sp>
      <p:sp>
        <p:nvSpPr>
          <p:cNvPr id="34" name="TextBox 34"/>
          <p:cNvSpPr txBox="1"/>
          <p:nvPr/>
        </p:nvSpPr>
        <p:spPr>
          <a:xfrm>
            <a:off x="13995993" y="7183878"/>
            <a:ext cx="2514800" cy="1470660"/>
          </a:xfrm>
          <a:prstGeom prst="rect">
            <a:avLst/>
          </a:prstGeom>
        </p:spPr>
        <p:txBody>
          <a:bodyPr lIns="0" tIns="0" rIns="0" bIns="0" rtlCol="0" anchor="t">
            <a:spAutoFit/>
          </a:bodyPr>
          <a:lstStyle/>
          <a:p>
            <a:pPr algn="l">
              <a:lnSpc>
                <a:spcPts val="2939"/>
              </a:lnSpc>
            </a:pPr>
            <a:r>
              <a:rPr lang="en-US" sz="2099">
                <a:solidFill>
                  <a:srgbClr val="1F2020"/>
                </a:solidFill>
                <a:latin typeface="Open Sans"/>
                <a:ea typeface="Open Sans"/>
                <a:cs typeface="Open Sans"/>
                <a:sym typeface="Open Sans"/>
              </a:rPr>
              <a:t>“An American person with his car and his house”</a:t>
            </a:r>
          </a:p>
          <a:p>
            <a:pPr algn="l">
              <a:lnSpc>
                <a:spcPts val="2939"/>
              </a:lnSpc>
              <a:spcBef>
                <a:spcPct val="0"/>
              </a:spcBef>
            </a:pPr>
            <a:endParaRPr lang="en-US" sz="2099">
              <a:solidFill>
                <a:srgbClr val="1F2020"/>
              </a:solidFill>
              <a:latin typeface="Open Sans"/>
              <a:ea typeface="Open Sans"/>
              <a:cs typeface="Open Sans"/>
              <a:sym typeface="Open Sans"/>
            </a:endParaRPr>
          </a:p>
        </p:txBody>
      </p:sp>
      <p:grpSp>
        <p:nvGrpSpPr>
          <p:cNvPr id="35" name="Group 35"/>
          <p:cNvGrpSpPr/>
          <p:nvPr/>
        </p:nvGrpSpPr>
        <p:grpSpPr>
          <a:xfrm>
            <a:off x="174448" y="123775"/>
            <a:ext cx="6024007" cy="1263587"/>
            <a:chOff x="0" y="0"/>
            <a:chExt cx="8032010" cy="1684783"/>
          </a:xfrm>
        </p:grpSpPr>
        <p:sp>
          <p:nvSpPr>
            <p:cNvPr id="36" name="Freeform 36"/>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11"/>
              <a:stretch>
                <a:fillRect/>
              </a:stretch>
            </a:blipFill>
          </p:spPr>
          <p:txBody>
            <a:bodyPr/>
            <a:lstStyle/>
            <a:p>
              <a:endParaRPr lang="es-AR"/>
            </a:p>
          </p:txBody>
        </p:sp>
        <p:sp>
          <p:nvSpPr>
            <p:cNvPr id="37" name="Freeform 37"/>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12"/>
              <a:stretch>
                <a:fillRect t="-48642" r="-5866" b="-43547"/>
              </a:stretch>
            </a:blipFill>
          </p:spPr>
          <p:txBody>
            <a:bodyPr/>
            <a:lstStyle/>
            <a:p>
              <a:endParaRPr lang="es-AR"/>
            </a:p>
          </p:txBody>
        </p:sp>
      </p:grpSp>
      <p:sp>
        <p:nvSpPr>
          <p:cNvPr id="38" name="TextBox 38"/>
          <p:cNvSpPr txBox="1"/>
          <p:nvPr/>
        </p:nvSpPr>
        <p:spPr>
          <a:xfrm>
            <a:off x="3879571" y="2373786"/>
            <a:ext cx="13894079" cy="656590"/>
          </a:xfrm>
          <a:prstGeom prst="rect">
            <a:avLst/>
          </a:prstGeom>
        </p:spPr>
        <p:txBody>
          <a:bodyPr lIns="0" tIns="0" rIns="0" bIns="0" rtlCol="0" anchor="t">
            <a:spAutoFit/>
          </a:bodyPr>
          <a:lstStyle/>
          <a:p>
            <a:pPr algn="l">
              <a:lnSpc>
                <a:spcPts val="2659"/>
              </a:lnSpc>
              <a:spcBef>
                <a:spcPct val="0"/>
              </a:spcBef>
            </a:pPr>
            <a:r>
              <a:rPr lang="en-US" sz="1899" i="1">
                <a:solidFill>
                  <a:srgbClr val="000000"/>
                </a:solidFill>
                <a:latin typeface="Canva Sans Italics"/>
                <a:ea typeface="Canva Sans Italics"/>
                <a:cs typeface="Canva Sans Italics"/>
                <a:sym typeface="Canva Sans Italics"/>
              </a:rPr>
              <a:t>Bianchi, F., Kalluri, P. et Al. (2023, June).</a:t>
            </a:r>
          </a:p>
          <a:p>
            <a:pPr algn="l">
              <a:lnSpc>
                <a:spcPts val="2659"/>
              </a:lnSpc>
              <a:spcBef>
                <a:spcPct val="0"/>
              </a:spcBef>
            </a:pPr>
            <a:r>
              <a:rPr lang="en-US" sz="1899" i="1">
                <a:solidFill>
                  <a:srgbClr val="000000"/>
                </a:solidFill>
                <a:latin typeface="Canva Sans Italics"/>
                <a:ea typeface="Canva Sans Italics"/>
                <a:cs typeface="Canva Sans Italics"/>
                <a:sym typeface="Canva Sans Italics"/>
              </a:rPr>
              <a:t>Easily accessible text-to-image generation amplifies demographic stereotypes at large scale</a:t>
            </a:r>
            <a:r>
              <a:rPr lang="en-US" sz="1899">
                <a:solidFill>
                  <a:srgbClr val="000000"/>
                </a:solidFill>
                <a:latin typeface="Canva Sans"/>
                <a:ea typeface="Canva Sans"/>
                <a:cs typeface="Canva Sans"/>
                <a:sym typeface="Canva Sans"/>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855759" y="2537072"/>
            <a:ext cx="13894079" cy="399455"/>
          </a:xfrm>
          <a:custGeom>
            <a:avLst/>
            <a:gdLst/>
            <a:ahLst/>
            <a:cxnLst/>
            <a:rect l="l" t="t" r="r" b="b"/>
            <a:pathLst>
              <a:path w="13894079" h="399455">
                <a:moveTo>
                  <a:pt x="0" y="0"/>
                </a:moveTo>
                <a:lnTo>
                  <a:pt x="13894079" y="0"/>
                </a:lnTo>
                <a:lnTo>
                  <a:pt x="13894079" y="399455"/>
                </a:lnTo>
                <a:lnTo>
                  <a:pt x="0" y="399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2" name="Freeform 12"/>
          <p:cNvSpPr/>
          <p:nvPr/>
        </p:nvSpPr>
        <p:spPr>
          <a:xfrm>
            <a:off x="3253299" y="3889027"/>
            <a:ext cx="5638923" cy="2702867"/>
          </a:xfrm>
          <a:custGeom>
            <a:avLst/>
            <a:gdLst/>
            <a:ahLst/>
            <a:cxnLst/>
            <a:rect l="l" t="t" r="r" b="b"/>
            <a:pathLst>
              <a:path w="5638923" h="2702867">
                <a:moveTo>
                  <a:pt x="0" y="0"/>
                </a:moveTo>
                <a:lnTo>
                  <a:pt x="5638922" y="0"/>
                </a:lnTo>
                <a:lnTo>
                  <a:pt x="5638922" y="2702867"/>
                </a:lnTo>
                <a:lnTo>
                  <a:pt x="0" y="2702867"/>
                </a:lnTo>
                <a:lnTo>
                  <a:pt x="0" y="0"/>
                </a:lnTo>
                <a:close/>
              </a:path>
            </a:pathLst>
          </a:custGeom>
          <a:blipFill>
            <a:blip r:embed="rId5"/>
            <a:stretch>
              <a:fillRect/>
            </a:stretch>
          </a:blipFill>
        </p:spPr>
        <p:txBody>
          <a:bodyPr/>
          <a:lstStyle/>
          <a:p>
            <a:endParaRPr lang="es-AR"/>
          </a:p>
        </p:txBody>
      </p:sp>
      <p:sp>
        <p:nvSpPr>
          <p:cNvPr id="13" name="Freeform 13"/>
          <p:cNvSpPr/>
          <p:nvPr/>
        </p:nvSpPr>
        <p:spPr>
          <a:xfrm>
            <a:off x="3253299" y="6906197"/>
            <a:ext cx="5638923" cy="2697796"/>
          </a:xfrm>
          <a:custGeom>
            <a:avLst/>
            <a:gdLst/>
            <a:ahLst/>
            <a:cxnLst/>
            <a:rect l="l" t="t" r="r" b="b"/>
            <a:pathLst>
              <a:path w="5638923" h="2697796">
                <a:moveTo>
                  <a:pt x="0" y="0"/>
                </a:moveTo>
                <a:lnTo>
                  <a:pt x="5638922" y="0"/>
                </a:lnTo>
                <a:lnTo>
                  <a:pt x="5638922" y="2697796"/>
                </a:lnTo>
                <a:lnTo>
                  <a:pt x="0" y="2697796"/>
                </a:lnTo>
                <a:lnTo>
                  <a:pt x="0" y="0"/>
                </a:lnTo>
                <a:close/>
              </a:path>
            </a:pathLst>
          </a:custGeom>
          <a:blipFill>
            <a:blip r:embed="rId6"/>
            <a:stretch>
              <a:fillRect/>
            </a:stretch>
          </a:blipFill>
        </p:spPr>
        <p:txBody>
          <a:bodyPr/>
          <a:lstStyle/>
          <a:p>
            <a:endParaRPr lang="es-AR"/>
          </a:p>
        </p:txBody>
      </p:sp>
      <p:sp>
        <p:nvSpPr>
          <p:cNvPr id="14" name="Freeform 14"/>
          <p:cNvSpPr/>
          <p:nvPr/>
        </p:nvSpPr>
        <p:spPr>
          <a:xfrm>
            <a:off x="11385132" y="3934624"/>
            <a:ext cx="5638923" cy="2702867"/>
          </a:xfrm>
          <a:custGeom>
            <a:avLst/>
            <a:gdLst/>
            <a:ahLst/>
            <a:cxnLst/>
            <a:rect l="l" t="t" r="r" b="b"/>
            <a:pathLst>
              <a:path w="5638923" h="2702867">
                <a:moveTo>
                  <a:pt x="0" y="0"/>
                </a:moveTo>
                <a:lnTo>
                  <a:pt x="5638923" y="0"/>
                </a:lnTo>
                <a:lnTo>
                  <a:pt x="5638923" y="2702867"/>
                </a:lnTo>
                <a:lnTo>
                  <a:pt x="0" y="2702867"/>
                </a:lnTo>
                <a:lnTo>
                  <a:pt x="0" y="0"/>
                </a:lnTo>
                <a:close/>
              </a:path>
            </a:pathLst>
          </a:custGeom>
          <a:blipFill>
            <a:blip r:embed="rId7"/>
            <a:stretch>
              <a:fillRect/>
            </a:stretch>
          </a:blipFill>
        </p:spPr>
        <p:txBody>
          <a:bodyPr/>
          <a:lstStyle/>
          <a:p>
            <a:endParaRPr lang="es-AR"/>
          </a:p>
        </p:txBody>
      </p:sp>
      <p:sp>
        <p:nvSpPr>
          <p:cNvPr id="15" name="Freeform 15"/>
          <p:cNvSpPr/>
          <p:nvPr/>
        </p:nvSpPr>
        <p:spPr>
          <a:xfrm>
            <a:off x="11385132" y="6895807"/>
            <a:ext cx="5638923" cy="2718577"/>
          </a:xfrm>
          <a:custGeom>
            <a:avLst/>
            <a:gdLst/>
            <a:ahLst/>
            <a:cxnLst/>
            <a:rect l="l" t="t" r="r" b="b"/>
            <a:pathLst>
              <a:path w="5638923" h="2718577">
                <a:moveTo>
                  <a:pt x="0" y="0"/>
                </a:moveTo>
                <a:lnTo>
                  <a:pt x="5638923" y="0"/>
                </a:lnTo>
                <a:lnTo>
                  <a:pt x="5638923" y="2718576"/>
                </a:lnTo>
                <a:lnTo>
                  <a:pt x="0" y="2718576"/>
                </a:lnTo>
                <a:lnTo>
                  <a:pt x="0" y="0"/>
                </a:lnTo>
                <a:close/>
              </a:path>
            </a:pathLst>
          </a:custGeom>
          <a:blipFill>
            <a:blip r:embed="rId8"/>
            <a:stretch>
              <a:fillRect/>
            </a:stretch>
          </a:blipFill>
        </p:spPr>
        <p:txBody>
          <a:bodyPr/>
          <a:lstStyle/>
          <a:p>
            <a:endParaRPr lang="es-AR"/>
          </a:p>
        </p:txBody>
      </p:sp>
      <p:sp>
        <p:nvSpPr>
          <p:cNvPr id="16" name="TextBox 16"/>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11</a:t>
            </a:r>
          </a:p>
        </p:txBody>
      </p:sp>
      <p:sp>
        <p:nvSpPr>
          <p:cNvPr id="17" name="TextBox 17"/>
          <p:cNvSpPr txBox="1"/>
          <p:nvPr/>
        </p:nvSpPr>
        <p:spPr>
          <a:xfrm>
            <a:off x="1028700" y="3055906"/>
            <a:ext cx="6322102" cy="789306"/>
          </a:xfrm>
          <a:prstGeom prst="rect">
            <a:avLst/>
          </a:prstGeom>
        </p:spPr>
        <p:txBody>
          <a:bodyPr lIns="0" tIns="0" rIns="0" bIns="0" rtlCol="0" anchor="t">
            <a:spAutoFit/>
          </a:bodyPr>
          <a:lstStyle/>
          <a:p>
            <a:pPr algn="l">
              <a:lnSpc>
                <a:spcPts val="3219"/>
              </a:lnSpc>
            </a:pPr>
            <a:r>
              <a:rPr lang="en-US" sz="2299" b="1">
                <a:solidFill>
                  <a:srgbClr val="02CDFF"/>
                </a:solidFill>
                <a:latin typeface="Open Sans Bold"/>
                <a:ea typeface="Open Sans Bold"/>
                <a:cs typeface="Open Sans Bold"/>
                <a:sym typeface="Open Sans Bold"/>
              </a:rPr>
              <a:t> Vediamo cosa succede con le professioni.</a:t>
            </a:r>
          </a:p>
          <a:p>
            <a:pPr algn="l">
              <a:lnSpc>
                <a:spcPts val="3219"/>
              </a:lnSpc>
              <a:spcBef>
                <a:spcPct val="0"/>
              </a:spcBef>
            </a:pPr>
            <a:endParaRPr lang="en-US" sz="2299" b="1">
              <a:solidFill>
                <a:srgbClr val="02CDFF"/>
              </a:solidFill>
              <a:latin typeface="Open Sans Bold"/>
              <a:ea typeface="Open Sans Bold"/>
              <a:cs typeface="Open Sans Bold"/>
              <a:sym typeface="Open Sans Bold"/>
            </a:endParaRPr>
          </a:p>
        </p:txBody>
      </p:sp>
      <p:sp>
        <p:nvSpPr>
          <p:cNvPr id="18" name="TextBox 18"/>
          <p:cNvSpPr txBox="1"/>
          <p:nvPr/>
        </p:nvSpPr>
        <p:spPr>
          <a:xfrm>
            <a:off x="4438093" y="1727446"/>
            <a:ext cx="13894079" cy="638176"/>
          </a:xfrm>
          <a:prstGeom prst="rect">
            <a:avLst/>
          </a:prstGeom>
        </p:spPr>
        <p:txBody>
          <a:bodyPr lIns="0" tIns="0" rIns="0" bIns="0" rtlCol="0" anchor="t">
            <a:spAutoFit/>
          </a:bodyPr>
          <a:lstStyle/>
          <a:p>
            <a:pPr algn="l">
              <a:lnSpc>
                <a:spcPts val="4950"/>
              </a:lnSpc>
            </a:pPr>
            <a:r>
              <a:rPr lang="en-US" sz="4500" b="1">
                <a:solidFill>
                  <a:srgbClr val="02CDFF"/>
                </a:solidFill>
                <a:latin typeface="Barlow Condensed Bold"/>
                <a:ea typeface="Barlow Condensed Bold"/>
                <a:cs typeface="Barlow Condensed Bold"/>
                <a:sym typeface="Barlow Condensed Bold"/>
              </a:rPr>
              <a:t>Bias nei Modelli di Generazione di Immagini: Analisi Caso 2</a:t>
            </a:r>
          </a:p>
        </p:txBody>
      </p:sp>
      <p:sp>
        <p:nvSpPr>
          <p:cNvPr id="19" name="TextBox 19"/>
          <p:cNvSpPr txBox="1"/>
          <p:nvPr/>
        </p:nvSpPr>
        <p:spPr>
          <a:xfrm>
            <a:off x="1340959" y="5123847"/>
            <a:ext cx="2514800"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“A software engineer”</a:t>
            </a:r>
          </a:p>
        </p:txBody>
      </p:sp>
      <p:sp>
        <p:nvSpPr>
          <p:cNvPr id="20" name="TextBox 20"/>
          <p:cNvSpPr txBox="1"/>
          <p:nvPr/>
        </p:nvSpPr>
        <p:spPr>
          <a:xfrm>
            <a:off x="1313693" y="8074437"/>
            <a:ext cx="1575879" cy="372745"/>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 “A nurse”  </a:t>
            </a:r>
          </a:p>
        </p:txBody>
      </p:sp>
      <p:sp>
        <p:nvSpPr>
          <p:cNvPr id="21" name="TextBox 21"/>
          <p:cNvSpPr txBox="1"/>
          <p:nvPr/>
        </p:nvSpPr>
        <p:spPr>
          <a:xfrm>
            <a:off x="9503433" y="5319109"/>
            <a:ext cx="2514800" cy="372745"/>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“An artist”</a:t>
            </a:r>
          </a:p>
        </p:txBody>
      </p:sp>
      <p:sp>
        <p:nvSpPr>
          <p:cNvPr id="22" name="TextBox 22"/>
          <p:cNvSpPr txBox="1"/>
          <p:nvPr/>
        </p:nvSpPr>
        <p:spPr>
          <a:xfrm>
            <a:off x="9503433" y="7854410"/>
            <a:ext cx="2514800"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“A CEO (Chief Executive)”</a:t>
            </a:r>
          </a:p>
        </p:txBody>
      </p:sp>
      <p:grpSp>
        <p:nvGrpSpPr>
          <p:cNvPr id="23" name="Group 23"/>
          <p:cNvGrpSpPr/>
          <p:nvPr/>
        </p:nvGrpSpPr>
        <p:grpSpPr>
          <a:xfrm>
            <a:off x="174448" y="123775"/>
            <a:ext cx="6024007" cy="1263587"/>
            <a:chOff x="0" y="0"/>
            <a:chExt cx="8032010" cy="1684783"/>
          </a:xfrm>
        </p:grpSpPr>
        <p:sp>
          <p:nvSpPr>
            <p:cNvPr id="24" name="Freeform 24"/>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9"/>
              <a:stretch>
                <a:fillRect/>
              </a:stretch>
            </a:blipFill>
          </p:spPr>
          <p:txBody>
            <a:bodyPr/>
            <a:lstStyle/>
            <a:p>
              <a:endParaRPr lang="es-AR"/>
            </a:p>
          </p:txBody>
        </p:sp>
        <p:sp>
          <p:nvSpPr>
            <p:cNvPr id="25" name="Freeform 25"/>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10"/>
              <a:stretch>
                <a:fillRect t="-48642" r="-5866" b="-43547"/>
              </a:stretch>
            </a:blipFill>
          </p:spPr>
          <p:txBody>
            <a:bodyPr/>
            <a:lstStyle/>
            <a:p>
              <a:endParaRPr lang="es-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969880" y="2537072"/>
            <a:ext cx="13894079" cy="399455"/>
          </a:xfrm>
          <a:custGeom>
            <a:avLst/>
            <a:gdLst/>
            <a:ahLst/>
            <a:cxnLst/>
            <a:rect l="l" t="t" r="r" b="b"/>
            <a:pathLst>
              <a:path w="13894079" h="399455">
                <a:moveTo>
                  <a:pt x="0" y="0"/>
                </a:moveTo>
                <a:lnTo>
                  <a:pt x="13894078" y="0"/>
                </a:lnTo>
                <a:lnTo>
                  <a:pt x="13894078" y="399455"/>
                </a:lnTo>
                <a:lnTo>
                  <a:pt x="0" y="399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2" name="TextBox 12"/>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12</a:t>
            </a:r>
          </a:p>
        </p:txBody>
      </p:sp>
      <p:sp>
        <p:nvSpPr>
          <p:cNvPr id="13" name="TextBox 13"/>
          <p:cNvSpPr txBox="1"/>
          <p:nvPr/>
        </p:nvSpPr>
        <p:spPr>
          <a:xfrm>
            <a:off x="1028700" y="3055906"/>
            <a:ext cx="7943305" cy="389256"/>
          </a:xfrm>
          <a:prstGeom prst="rect">
            <a:avLst/>
          </a:prstGeom>
        </p:spPr>
        <p:txBody>
          <a:bodyPr lIns="0" tIns="0" rIns="0" bIns="0" rtlCol="0" anchor="t">
            <a:spAutoFit/>
          </a:bodyPr>
          <a:lstStyle/>
          <a:p>
            <a:pPr algn="l">
              <a:lnSpc>
                <a:spcPts val="3219"/>
              </a:lnSpc>
              <a:spcBef>
                <a:spcPct val="0"/>
              </a:spcBef>
            </a:pPr>
            <a:r>
              <a:rPr lang="en-US" sz="2299" b="1">
                <a:solidFill>
                  <a:srgbClr val="02CDFF"/>
                </a:solidFill>
                <a:latin typeface="Open Sans Bold"/>
                <a:ea typeface="Open Sans Bold"/>
                <a:cs typeface="Open Sans Bold"/>
                <a:sym typeface="Open Sans Bold"/>
              </a:rPr>
              <a:t>Strategia di Mitigazione: Guardrails e Prompt Neutri</a:t>
            </a:r>
          </a:p>
        </p:txBody>
      </p:sp>
      <p:sp>
        <p:nvSpPr>
          <p:cNvPr id="14" name="TextBox 14"/>
          <p:cNvSpPr txBox="1"/>
          <p:nvPr/>
        </p:nvSpPr>
        <p:spPr>
          <a:xfrm>
            <a:off x="3903384" y="1898896"/>
            <a:ext cx="13894079" cy="638176"/>
          </a:xfrm>
          <a:prstGeom prst="rect">
            <a:avLst/>
          </a:prstGeom>
        </p:spPr>
        <p:txBody>
          <a:bodyPr lIns="0" tIns="0" rIns="0" bIns="0" rtlCol="0" anchor="t">
            <a:spAutoFit/>
          </a:bodyPr>
          <a:lstStyle/>
          <a:p>
            <a:pPr algn="l">
              <a:lnSpc>
                <a:spcPts val="4950"/>
              </a:lnSpc>
            </a:pPr>
            <a:r>
              <a:rPr lang="en-US" sz="4500" b="1">
                <a:solidFill>
                  <a:srgbClr val="02CDFF"/>
                </a:solidFill>
                <a:latin typeface="Barlow Condensed Bold"/>
                <a:ea typeface="Barlow Condensed Bold"/>
                <a:cs typeface="Barlow Condensed Bold"/>
                <a:sym typeface="Barlow Condensed Bold"/>
              </a:rPr>
              <a:t>Bias nei Modelli di Generazione di Immagini: Analisi Caso 2</a:t>
            </a:r>
          </a:p>
        </p:txBody>
      </p:sp>
      <p:sp>
        <p:nvSpPr>
          <p:cNvPr id="15" name="TextBox 15"/>
          <p:cNvSpPr txBox="1"/>
          <p:nvPr/>
        </p:nvSpPr>
        <p:spPr>
          <a:xfrm>
            <a:off x="1028700" y="3726847"/>
            <a:ext cx="14935486" cy="789306"/>
          </a:xfrm>
          <a:prstGeom prst="rect">
            <a:avLst/>
          </a:prstGeom>
        </p:spPr>
        <p:txBody>
          <a:bodyPr lIns="0" tIns="0" rIns="0" bIns="0" rtlCol="0" anchor="t">
            <a:spAutoFit/>
          </a:bodyPr>
          <a:lstStyle/>
          <a:p>
            <a:pPr marL="496566" lvl="1" indent="-248283" algn="l">
              <a:lnSpc>
                <a:spcPts val="3219"/>
              </a:lnSpc>
              <a:buFont typeface="Arial"/>
              <a:buChar char="•"/>
            </a:pPr>
            <a:r>
              <a:rPr lang="en-US" sz="2299">
                <a:solidFill>
                  <a:srgbClr val="1F2020"/>
                </a:solidFill>
                <a:latin typeface="Open Sans"/>
                <a:ea typeface="Open Sans"/>
                <a:cs typeface="Open Sans"/>
                <a:sym typeface="Open Sans"/>
              </a:rPr>
              <a:t>Guardrails: Filtri per ridurre  le risposte con associazioni dannose o stereotipate</a:t>
            </a:r>
          </a:p>
          <a:p>
            <a:pPr marL="496566" lvl="1" indent="-248283" algn="l">
              <a:lnSpc>
                <a:spcPts val="3219"/>
              </a:lnSpc>
              <a:spcBef>
                <a:spcPct val="0"/>
              </a:spcBef>
              <a:buFont typeface="Arial"/>
              <a:buChar char="•"/>
            </a:pPr>
            <a:r>
              <a:rPr lang="en-US" sz="2299">
                <a:solidFill>
                  <a:srgbClr val="1F2020"/>
                </a:solidFill>
                <a:latin typeface="Open Sans"/>
                <a:ea typeface="Open Sans"/>
                <a:cs typeface="Open Sans"/>
                <a:sym typeface="Open Sans"/>
              </a:rPr>
              <a:t>Prompt inclusivi: Uso di espressioni neutre o esplicite per diversificare le immagini</a:t>
            </a:r>
          </a:p>
        </p:txBody>
      </p:sp>
      <p:sp>
        <p:nvSpPr>
          <p:cNvPr id="16" name="TextBox 16"/>
          <p:cNvSpPr txBox="1"/>
          <p:nvPr/>
        </p:nvSpPr>
        <p:spPr>
          <a:xfrm>
            <a:off x="1228766" y="7201536"/>
            <a:ext cx="12255546" cy="2789556"/>
          </a:xfrm>
          <a:prstGeom prst="rect">
            <a:avLst/>
          </a:prstGeom>
        </p:spPr>
        <p:txBody>
          <a:bodyPr lIns="0" tIns="0" rIns="0" bIns="0" rtlCol="0" anchor="t">
            <a:spAutoFit/>
          </a:bodyPr>
          <a:lstStyle/>
          <a:p>
            <a:pPr algn="l">
              <a:lnSpc>
                <a:spcPts val="3219"/>
              </a:lnSpc>
            </a:pPr>
            <a:r>
              <a:rPr lang="en-US" sz="2299">
                <a:solidFill>
                  <a:srgbClr val="1F2020"/>
                </a:solidFill>
                <a:latin typeface="Open Sans"/>
                <a:ea typeface="Open Sans"/>
                <a:cs typeface="Open Sans"/>
                <a:sym typeface="Open Sans"/>
              </a:rPr>
              <a:t>Le tecniche attuali sono insufficienti per eliminare il bias. </a:t>
            </a:r>
          </a:p>
          <a:p>
            <a:pPr algn="l">
              <a:lnSpc>
                <a:spcPts val="3219"/>
              </a:lnSpc>
            </a:pPr>
            <a:r>
              <a:rPr lang="en-US" sz="2299">
                <a:solidFill>
                  <a:srgbClr val="1F2020"/>
                </a:solidFill>
                <a:latin typeface="Open Sans"/>
                <a:ea typeface="Open Sans"/>
                <a:cs typeface="Open Sans"/>
                <a:sym typeface="Open Sans"/>
              </a:rPr>
              <a:t>Alcuni delle soluzioni proposte sono:</a:t>
            </a:r>
          </a:p>
          <a:p>
            <a:pPr marL="496566" lvl="1" indent="-248283" algn="l">
              <a:lnSpc>
                <a:spcPts val="3219"/>
              </a:lnSpc>
              <a:buFont typeface="Arial"/>
              <a:buChar char="•"/>
            </a:pPr>
            <a:r>
              <a:rPr lang="en-US" sz="2299">
                <a:solidFill>
                  <a:srgbClr val="1F2020"/>
                </a:solidFill>
                <a:latin typeface="Open Sans"/>
                <a:ea typeface="Open Sans"/>
                <a:cs typeface="Open Sans"/>
                <a:sym typeface="Open Sans"/>
              </a:rPr>
              <a:t>Diversificazione dei dati di addestramento visivi.</a:t>
            </a:r>
          </a:p>
          <a:p>
            <a:pPr marL="496566" lvl="1" indent="-248283" algn="l">
              <a:lnSpc>
                <a:spcPts val="3219"/>
              </a:lnSpc>
              <a:buFont typeface="Arial"/>
              <a:buChar char="•"/>
            </a:pPr>
            <a:r>
              <a:rPr lang="en-US" sz="2299">
                <a:solidFill>
                  <a:srgbClr val="1F2020"/>
                </a:solidFill>
                <a:latin typeface="Open Sans"/>
                <a:ea typeface="Open Sans"/>
                <a:cs typeface="Open Sans"/>
                <a:sym typeface="Open Sans"/>
              </a:rPr>
              <a:t>Supervisione critica e coinvolgimento di valutatori culturali.</a:t>
            </a:r>
          </a:p>
          <a:p>
            <a:pPr marL="496566" lvl="1" indent="-248283" algn="l">
              <a:lnSpc>
                <a:spcPts val="3219"/>
              </a:lnSpc>
              <a:buFont typeface="Arial"/>
              <a:buChar char="•"/>
            </a:pPr>
            <a:r>
              <a:rPr lang="en-US" sz="2299">
                <a:solidFill>
                  <a:srgbClr val="1F2020"/>
                </a:solidFill>
                <a:latin typeface="Open Sans"/>
                <a:ea typeface="Open Sans"/>
                <a:cs typeface="Open Sans"/>
                <a:sym typeface="Open Sans"/>
              </a:rPr>
              <a:t>Revisione dei parametri di progettazione dei modelli per garantire equità nelle rappresentazioni.</a:t>
            </a:r>
          </a:p>
          <a:p>
            <a:pPr algn="l">
              <a:lnSpc>
                <a:spcPts val="3219"/>
              </a:lnSpc>
              <a:spcBef>
                <a:spcPct val="0"/>
              </a:spcBef>
            </a:pPr>
            <a:endParaRPr lang="en-US" sz="2299">
              <a:solidFill>
                <a:srgbClr val="1F2020"/>
              </a:solidFill>
              <a:latin typeface="Open Sans"/>
              <a:ea typeface="Open Sans"/>
              <a:cs typeface="Open Sans"/>
              <a:sym typeface="Open Sans"/>
            </a:endParaRPr>
          </a:p>
        </p:txBody>
      </p:sp>
      <p:sp>
        <p:nvSpPr>
          <p:cNvPr id="17" name="TextBox 17"/>
          <p:cNvSpPr txBox="1"/>
          <p:nvPr/>
        </p:nvSpPr>
        <p:spPr>
          <a:xfrm>
            <a:off x="8496443" y="4946031"/>
            <a:ext cx="7467743" cy="389256"/>
          </a:xfrm>
          <a:prstGeom prst="rect">
            <a:avLst/>
          </a:prstGeom>
        </p:spPr>
        <p:txBody>
          <a:bodyPr lIns="0" tIns="0" rIns="0" bIns="0" rtlCol="0" anchor="t">
            <a:spAutoFit/>
          </a:bodyPr>
          <a:lstStyle/>
          <a:p>
            <a:pPr algn="l">
              <a:lnSpc>
                <a:spcPts val="3219"/>
              </a:lnSpc>
              <a:spcBef>
                <a:spcPct val="0"/>
              </a:spcBef>
            </a:pPr>
            <a:r>
              <a:rPr lang="en-US" sz="2299" b="1">
                <a:solidFill>
                  <a:srgbClr val="02CDFF"/>
                </a:solidFill>
                <a:latin typeface="Open Sans Bold"/>
                <a:ea typeface="Open Sans Bold"/>
                <a:cs typeface="Open Sans Bold"/>
                <a:sym typeface="Open Sans Bold"/>
              </a:rPr>
              <a:t>Limiti:</a:t>
            </a:r>
          </a:p>
        </p:txBody>
      </p:sp>
      <p:sp>
        <p:nvSpPr>
          <p:cNvPr id="18" name="TextBox 18"/>
          <p:cNvSpPr txBox="1"/>
          <p:nvPr/>
        </p:nvSpPr>
        <p:spPr>
          <a:xfrm>
            <a:off x="1028700" y="6523990"/>
            <a:ext cx="7467743" cy="389256"/>
          </a:xfrm>
          <a:prstGeom prst="rect">
            <a:avLst/>
          </a:prstGeom>
        </p:spPr>
        <p:txBody>
          <a:bodyPr lIns="0" tIns="0" rIns="0" bIns="0" rtlCol="0" anchor="t">
            <a:spAutoFit/>
          </a:bodyPr>
          <a:lstStyle/>
          <a:p>
            <a:pPr algn="l">
              <a:lnSpc>
                <a:spcPts val="3219"/>
              </a:lnSpc>
              <a:spcBef>
                <a:spcPct val="0"/>
              </a:spcBef>
            </a:pPr>
            <a:r>
              <a:rPr lang="en-US" sz="2299" b="1">
                <a:solidFill>
                  <a:srgbClr val="02CDFF"/>
                </a:solidFill>
                <a:latin typeface="Open Sans Bold"/>
                <a:ea typeface="Open Sans Bold"/>
                <a:cs typeface="Open Sans Bold"/>
                <a:sym typeface="Open Sans Bold"/>
              </a:rPr>
              <a:t>Conclusioni del caso</a:t>
            </a:r>
          </a:p>
        </p:txBody>
      </p:sp>
      <p:sp>
        <p:nvSpPr>
          <p:cNvPr id="19" name="TextBox 19"/>
          <p:cNvSpPr txBox="1"/>
          <p:nvPr/>
        </p:nvSpPr>
        <p:spPr>
          <a:xfrm>
            <a:off x="8354925" y="5452126"/>
            <a:ext cx="8555831" cy="789305"/>
          </a:xfrm>
          <a:prstGeom prst="rect">
            <a:avLst/>
          </a:prstGeom>
        </p:spPr>
        <p:txBody>
          <a:bodyPr lIns="0" tIns="0" rIns="0" bIns="0" rtlCol="0" anchor="t">
            <a:spAutoFit/>
          </a:bodyPr>
          <a:lstStyle/>
          <a:p>
            <a:pPr marL="496567" lvl="1" indent="-248284" algn="l">
              <a:lnSpc>
                <a:spcPts val="3219"/>
              </a:lnSpc>
              <a:buFont typeface="Arial"/>
              <a:buChar char="•"/>
            </a:pPr>
            <a:r>
              <a:rPr lang="en-US" sz="2299">
                <a:solidFill>
                  <a:srgbClr val="000000"/>
                </a:solidFill>
                <a:latin typeface="Open Sans"/>
                <a:ea typeface="Open Sans"/>
                <a:cs typeface="Open Sans"/>
                <a:sym typeface="Open Sans"/>
              </a:rPr>
              <a:t>Persistenza degli stereotipi nonostante i guardrails.</a:t>
            </a:r>
          </a:p>
          <a:p>
            <a:pPr marL="496567" lvl="1" indent="-248284" algn="l">
              <a:lnSpc>
                <a:spcPts val="3219"/>
              </a:lnSpc>
              <a:buFont typeface="Arial"/>
              <a:buChar char="•"/>
            </a:pPr>
            <a:r>
              <a:rPr lang="en-US" sz="2299">
                <a:solidFill>
                  <a:srgbClr val="000000"/>
                </a:solidFill>
                <a:latin typeface="Open Sans"/>
                <a:ea typeface="Open Sans"/>
                <a:cs typeface="Open Sans"/>
                <a:sym typeface="Open Sans"/>
              </a:rPr>
              <a:t>Influenza dominante dei dati di addestramento sui risultati.</a:t>
            </a:r>
          </a:p>
        </p:txBody>
      </p:sp>
      <p:grpSp>
        <p:nvGrpSpPr>
          <p:cNvPr id="20" name="Group 20"/>
          <p:cNvGrpSpPr/>
          <p:nvPr/>
        </p:nvGrpSpPr>
        <p:grpSpPr>
          <a:xfrm>
            <a:off x="174448" y="123775"/>
            <a:ext cx="6024007" cy="1263587"/>
            <a:chOff x="0" y="0"/>
            <a:chExt cx="8032010" cy="1684783"/>
          </a:xfrm>
        </p:grpSpPr>
        <p:sp>
          <p:nvSpPr>
            <p:cNvPr id="21" name="Freeform 21"/>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5"/>
              <a:stretch>
                <a:fillRect/>
              </a:stretch>
            </a:blipFill>
          </p:spPr>
          <p:txBody>
            <a:bodyPr/>
            <a:lstStyle/>
            <a:p>
              <a:endParaRPr lang="es-AR"/>
            </a:p>
          </p:txBody>
        </p:sp>
        <p:sp>
          <p:nvSpPr>
            <p:cNvPr id="22" name="Freeform 22"/>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6"/>
              <a:stretch>
                <a:fillRect t="-48642" r="-5866" b="-43547"/>
              </a:stretch>
            </a:blipFill>
          </p:spPr>
          <p:txBody>
            <a:bodyPr/>
            <a:lstStyle/>
            <a:p>
              <a:endParaRPr lang="es-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431120" y="2455490"/>
            <a:ext cx="11605019" cy="333644"/>
          </a:xfrm>
          <a:custGeom>
            <a:avLst/>
            <a:gdLst/>
            <a:ahLst/>
            <a:cxnLst/>
            <a:rect l="l" t="t" r="r" b="b"/>
            <a:pathLst>
              <a:path w="11605019" h="333644">
                <a:moveTo>
                  <a:pt x="0" y="0"/>
                </a:moveTo>
                <a:lnTo>
                  <a:pt x="11605019" y="0"/>
                </a:lnTo>
                <a:lnTo>
                  <a:pt x="11605019" y="333644"/>
                </a:lnTo>
                <a:lnTo>
                  <a:pt x="0" y="333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2" name="Freeform 12"/>
          <p:cNvSpPr/>
          <p:nvPr/>
        </p:nvSpPr>
        <p:spPr>
          <a:xfrm>
            <a:off x="7952947" y="4427476"/>
            <a:ext cx="9548903" cy="3592775"/>
          </a:xfrm>
          <a:custGeom>
            <a:avLst/>
            <a:gdLst/>
            <a:ahLst/>
            <a:cxnLst/>
            <a:rect l="l" t="t" r="r" b="b"/>
            <a:pathLst>
              <a:path w="9548903" h="3592775">
                <a:moveTo>
                  <a:pt x="0" y="0"/>
                </a:moveTo>
                <a:lnTo>
                  <a:pt x="9548904" y="0"/>
                </a:lnTo>
                <a:lnTo>
                  <a:pt x="9548904" y="3592775"/>
                </a:lnTo>
                <a:lnTo>
                  <a:pt x="0" y="3592775"/>
                </a:lnTo>
                <a:lnTo>
                  <a:pt x="0" y="0"/>
                </a:lnTo>
                <a:close/>
              </a:path>
            </a:pathLst>
          </a:custGeom>
          <a:blipFill>
            <a:blip r:embed="rId5"/>
            <a:stretch>
              <a:fillRect/>
            </a:stretch>
          </a:blipFill>
        </p:spPr>
        <p:txBody>
          <a:bodyPr/>
          <a:lstStyle/>
          <a:p>
            <a:endParaRPr lang="es-AR"/>
          </a:p>
        </p:txBody>
      </p:sp>
      <p:sp>
        <p:nvSpPr>
          <p:cNvPr id="13" name="Freeform 13"/>
          <p:cNvSpPr/>
          <p:nvPr/>
        </p:nvSpPr>
        <p:spPr>
          <a:xfrm>
            <a:off x="15233658" y="1922557"/>
            <a:ext cx="2025642" cy="2025642"/>
          </a:xfrm>
          <a:custGeom>
            <a:avLst/>
            <a:gdLst/>
            <a:ahLst/>
            <a:cxnLst/>
            <a:rect l="l" t="t" r="r" b="b"/>
            <a:pathLst>
              <a:path w="2025642" h="2025642">
                <a:moveTo>
                  <a:pt x="0" y="0"/>
                </a:moveTo>
                <a:lnTo>
                  <a:pt x="2025642" y="0"/>
                </a:lnTo>
                <a:lnTo>
                  <a:pt x="2025642" y="2025642"/>
                </a:lnTo>
                <a:lnTo>
                  <a:pt x="0" y="2025642"/>
                </a:lnTo>
                <a:lnTo>
                  <a:pt x="0" y="0"/>
                </a:lnTo>
                <a:close/>
              </a:path>
            </a:pathLst>
          </a:custGeom>
          <a:blipFill>
            <a:blip r:embed="rId6"/>
            <a:stretch>
              <a:fillRect/>
            </a:stretch>
          </a:blipFill>
        </p:spPr>
        <p:txBody>
          <a:bodyPr/>
          <a:lstStyle/>
          <a:p>
            <a:endParaRPr lang="es-AR"/>
          </a:p>
        </p:txBody>
      </p:sp>
      <p:sp>
        <p:nvSpPr>
          <p:cNvPr id="14" name="TextBox 14"/>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Open Sans"/>
                <a:ea typeface="Open Sans"/>
                <a:cs typeface="Open Sans"/>
                <a:sym typeface="Open Sans"/>
              </a:rPr>
              <a:t>13</a:t>
            </a:r>
          </a:p>
        </p:txBody>
      </p:sp>
      <p:sp>
        <p:nvSpPr>
          <p:cNvPr id="15" name="TextBox 15"/>
          <p:cNvSpPr txBox="1"/>
          <p:nvPr/>
        </p:nvSpPr>
        <p:spPr>
          <a:xfrm>
            <a:off x="1028700" y="3002501"/>
            <a:ext cx="11968915" cy="396241"/>
          </a:xfrm>
          <a:prstGeom prst="rect">
            <a:avLst/>
          </a:prstGeom>
        </p:spPr>
        <p:txBody>
          <a:bodyPr lIns="0" tIns="0" rIns="0" bIns="0" rtlCol="0" anchor="t">
            <a:spAutoFit/>
          </a:bodyPr>
          <a:lstStyle/>
          <a:p>
            <a:pPr algn="l">
              <a:lnSpc>
                <a:spcPts val="3359"/>
              </a:lnSpc>
              <a:spcBef>
                <a:spcPct val="0"/>
              </a:spcBef>
            </a:pPr>
            <a:r>
              <a:rPr lang="en-US" sz="2399" b="1">
                <a:solidFill>
                  <a:srgbClr val="02CDFF"/>
                </a:solidFill>
                <a:latin typeface="Open Sans Bold"/>
                <a:ea typeface="Open Sans Bold"/>
                <a:cs typeface="Open Sans Bold"/>
                <a:sym typeface="Open Sans Bold"/>
              </a:rPr>
              <a:t>Dataset CrowS-Pairs</a:t>
            </a:r>
          </a:p>
        </p:txBody>
      </p:sp>
      <p:sp>
        <p:nvSpPr>
          <p:cNvPr id="16" name="TextBox 16"/>
          <p:cNvSpPr txBox="1"/>
          <p:nvPr/>
        </p:nvSpPr>
        <p:spPr>
          <a:xfrm>
            <a:off x="2619573" y="1531564"/>
            <a:ext cx="13228114" cy="1895476"/>
          </a:xfrm>
          <a:prstGeom prst="rect">
            <a:avLst/>
          </a:prstGeom>
        </p:spPr>
        <p:txBody>
          <a:bodyPr lIns="0" tIns="0" rIns="0" bIns="0" rtlCol="0" anchor="t">
            <a:spAutoFit/>
          </a:bodyPr>
          <a:lstStyle/>
          <a:p>
            <a:pPr algn="ctr">
              <a:lnSpc>
                <a:spcPts val="4950"/>
              </a:lnSpc>
            </a:pPr>
            <a:r>
              <a:rPr lang="en-US" sz="4500" b="1">
                <a:solidFill>
                  <a:srgbClr val="02CDFF"/>
                </a:solidFill>
                <a:latin typeface="Barlow Condensed Bold"/>
                <a:ea typeface="Barlow Condensed Bold"/>
                <a:cs typeface="Barlow Condensed Bold"/>
                <a:sym typeface="Barlow Condensed Bold"/>
              </a:rPr>
              <a:t>Analisi Caso di Studio Crows-Pairs: Valutazione e Mitigazione</a:t>
            </a:r>
          </a:p>
          <a:p>
            <a:pPr algn="ctr">
              <a:lnSpc>
                <a:spcPts val="4950"/>
              </a:lnSpc>
            </a:pPr>
            <a:endParaRPr lang="en-US" sz="4500" b="1">
              <a:solidFill>
                <a:srgbClr val="02CDFF"/>
              </a:solidFill>
              <a:latin typeface="Barlow Condensed Bold"/>
              <a:ea typeface="Barlow Condensed Bold"/>
              <a:cs typeface="Barlow Condensed Bold"/>
              <a:sym typeface="Barlow Condensed Bold"/>
            </a:endParaRPr>
          </a:p>
          <a:p>
            <a:pPr algn="l">
              <a:lnSpc>
                <a:spcPts val="4950"/>
              </a:lnSpc>
            </a:pPr>
            <a:endParaRPr lang="en-US" sz="4500" b="1">
              <a:solidFill>
                <a:srgbClr val="02CDFF"/>
              </a:solidFill>
              <a:latin typeface="Barlow Condensed Bold"/>
              <a:ea typeface="Barlow Condensed Bold"/>
              <a:cs typeface="Barlow Condensed Bold"/>
              <a:sym typeface="Barlow Condensed Bold"/>
            </a:endParaRPr>
          </a:p>
        </p:txBody>
      </p:sp>
      <p:sp>
        <p:nvSpPr>
          <p:cNvPr id="17" name="TextBox 17"/>
          <p:cNvSpPr txBox="1"/>
          <p:nvPr/>
        </p:nvSpPr>
        <p:spPr>
          <a:xfrm>
            <a:off x="1028700" y="3602583"/>
            <a:ext cx="6676261" cy="6781800"/>
          </a:xfrm>
          <a:prstGeom prst="rect">
            <a:avLst/>
          </a:prstGeom>
        </p:spPr>
        <p:txBody>
          <a:bodyPr lIns="0" tIns="0" rIns="0" bIns="0" rtlCol="0" anchor="t">
            <a:spAutoFit/>
          </a:bodyPr>
          <a:lstStyle/>
          <a:p>
            <a:pPr algn="l">
              <a:lnSpc>
                <a:spcPts val="3219"/>
              </a:lnSpc>
            </a:pPr>
            <a:endParaRPr/>
          </a:p>
          <a:p>
            <a:pPr marL="496566" lvl="1" indent="-248283" algn="l">
              <a:lnSpc>
                <a:spcPts val="3219"/>
              </a:lnSpc>
              <a:buFont typeface="Arial"/>
              <a:buChar char="•"/>
            </a:pPr>
            <a:r>
              <a:rPr lang="en-US" sz="2299" b="1">
                <a:solidFill>
                  <a:srgbClr val="6AA4D5"/>
                </a:solidFill>
                <a:latin typeface="Open Sans Bold"/>
                <a:ea typeface="Open Sans Bold"/>
                <a:cs typeface="Open Sans Bold"/>
                <a:sym typeface="Open Sans Bold"/>
              </a:rPr>
              <a:t>Obiettivo: </a:t>
            </a:r>
            <a:r>
              <a:rPr lang="en-US" sz="2299">
                <a:solidFill>
                  <a:srgbClr val="000000"/>
                </a:solidFill>
                <a:latin typeface="Open Sans"/>
                <a:ea typeface="Open Sans"/>
                <a:cs typeface="Open Sans"/>
                <a:sym typeface="Open Sans"/>
              </a:rPr>
              <a:t>misurare e analizzare i bias nei modelli di linguaggio AI per favorire lo sviluppo di sistemi più equi e inclusivi.</a:t>
            </a:r>
          </a:p>
          <a:p>
            <a:pPr marL="496566" lvl="1" indent="-248283" algn="l">
              <a:lnSpc>
                <a:spcPts val="3219"/>
              </a:lnSpc>
              <a:buFont typeface="Arial"/>
              <a:buChar char="•"/>
            </a:pPr>
            <a:r>
              <a:rPr lang="en-US" sz="2299" b="1">
                <a:solidFill>
                  <a:srgbClr val="6AA4D5"/>
                </a:solidFill>
                <a:latin typeface="Open Sans Bold"/>
                <a:ea typeface="Open Sans Bold"/>
                <a:cs typeface="Open Sans Bold"/>
                <a:sym typeface="Open Sans Bold"/>
              </a:rPr>
              <a:t>Raccolta:</a:t>
            </a:r>
            <a:r>
              <a:rPr lang="en-US" sz="2299">
                <a:solidFill>
                  <a:srgbClr val="02CDFF"/>
                </a:solidFill>
                <a:latin typeface="Open Sans"/>
                <a:ea typeface="Open Sans"/>
                <a:cs typeface="Open Sans"/>
                <a:sym typeface="Open Sans"/>
              </a:rPr>
              <a:t> </a:t>
            </a:r>
            <a:r>
              <a:rPr lang="en-US" sz="2299">
                <a:solidFill>
                  <a:srgbClr val="000000"/>
                </a:solidFill>
                <a:latin typeface="Open Sans"/>
                <a:ea typeface="Open Sans"/>
                <a:cs typeface="Open Sans"/>
                <a:sym typeface="Open Sans"/>
              </a:rPr>
              <a:t>sono</a:t>
            </a:r>
            <a:r>
              <a:rPr lang="en-US" sz="2299">
                <a:solidFill>
                  <a:srgbClr val="1F2020"/>
                </a:solidFill>
                <a:latin typeface="Open Sans"/>
                <a:ea typeface="Open Sans"/>
                <a:cs typeface="Open Sans"/>
                <a:sym typeface="Open Sans"/>
              </a:rPr>
              <a:t> state redatte frasi da annotatori residenti negli </a:t>
            </a:r>
            <a:r>
              <a:rPr lang="en-US" sz="2299" b="1">
                <a:solidFill>
                  <a:srgbClr val="1F2020"/>
                </a:solidFill>
                <a:latin typeface="Open Sans Bold"/>
                <a:ea typeface="Open Sans Bold"/>
                <a:cs typeface="Open Sans Bold"/>
                <a:sym typeface="Open Sans Bold"/>
              </a:rPr>
              <a:t>Stati Uniti</a:t>
            </a:r>
            <a:r>
              <a:rPr lang="en-US" sz="2299">
                <a:solidFill>
                  <a:srgbClr val="1F2020"/>
                </a:solidFill>
                <a:latin typeface="Open Sans"/>
                <a:ea typeface="Open Sans"/>
                <a:cs typeface="Open Sans"/>
                <a:sym typeface="Open Sans"/>
              </a:rPr>
              <a:t>.</a:t>
            </a:r>
          </a:p>
          <a:p>
            <a:pPr marL="496566" lvl="1" indent="-248283" algn="l">
              <a:lnSpc>
                <a:spcPts val="3219"/>
              </a:lnSpc>
              <a:buFont typeface="Arial"/>
              <a:buChar char="•"/>
            </a:pPr>
            <a:r>
              <a:rPr lang="en-US" sz="2299" b="1">
                <a:solidFill>
                  <a:srgbClr val="6AA4D5"/>
                </a:solidFill>
                <a:latin typeface="Open Sans Bold"/>
                <a:ea typeface="Open Sans Bold"/>
                <a:cs typeface="Open Sans Bold"/>
                <a:sym typeface="Open Sans Bold"/>
              </a:rPr>
              <a:t>Composizione:</a:t>
            </a:r>
            <a:r>
              <a:rPr lang="en-US" sz="2299">
                <a:solidFill>
                  <a:srgbClr val="1F2020"/>
                </a:solidFill>
                <a:latin typeface="Open Sans"/>
                <a:ea typeface="Open Sans"/>
                <a:cs typeface="Open Sans"/>
                <a:sym typeface="Open Sans"/>
              </a:rPr>
              <a:t> 1.508 coppie di frasi che coprono 9 tipi di bias:</a:t>
            </a:r>
          </a:p>
          <a:p>
            <a:pPr marL="993131" lvl="2" indent="-331044" algn="l">
              <a:lnSpc>
                <a:spcPts val="3219"/>
              </a:lnSpc>
              <a:buFont typeface="Arial"/>
              <a:buChar char="⚬"/>
            </a:pPr>
            <a:r>
              <a:rPr lang="en-US" sz="2299" b="1">
                <a:solidFill>
                  <a:srgbClr val="E63B1C"/>
                </a:solidFill>
                <a:latin typeface="Open Sans Bold"/>
                <a:ea typeface="Open Sans Bold"/>
                <a:cs typeface="Open Sans Bold"/>
                <a:sym typeface="Open Sans Bold"/>
              </a:rPr>
              <a:t>Etnia</a:t>
            </a:r>
            <a:r>
              <a:rPr lang="en-US" sz="2299">
                <a:solidFill>
                  <a:srgbClr val="1F2020"/>
                </a:solidFill>
                <a:latin typeface="Open Sans"/>
                <a:ea typeface="Open Sans"/>
                <a:cs typeface="Open Sans"/>
                <a:sym typeface="Open Sans"/>
              </a:rPr>
              <a:t>, genere, orientamento sessuale, religione, età, nazionalità, disabilità, aspetto fisico, stato socioeconomico.</a:t>
            </a:r>
          </a:p>
          <a:p>
            <a:pPr marL="496566" lvl="1" indent="-248283" algn="l">
              <a:lnSpc>
                <a:spcPts val="3219"/>
              </a:lnSpc>
              <a:buFont typeface="Arial"/>
              <a:buChar char="•"/>
            </a:pPr>
            <a:r>
              <a:rPr lang="en-US" sz="2299" b="1">
                <a:solidFill>
                  <a:srgbClr val="6AA4D5"/>
                </a:solidFill>
                <a:latin typeface="Open Sans Bold"/>
                <a:ea typeface="Open Sans Bold"/>
                <a:cs typeface="Open Sans Bold"/>
                <a:sym typeface="Open Sans Bold"/>
              </a:rPr>
              <a:t>Struttura</a:t>
            </a:r>
            <a:r>
              <a:rPr lang="en-US" sz="2299" b="1">
                <a:solidFill>
                  <a:srgbClr val="0692D4"/>
                </a:solidFill>
                <a:latin typeface="Open Sans Bold"/>
                <a:ea typeface="Open Sans Bold"/>
                <a:cs typeface="Open Sans Bold"/>
                <a:sym typeface="Open Sans Bold"/>
              </a:rPr>
              <a:t>: </a:t>
            </a:r>
          </a:p>
          <a:p>
            <a:pPr algn="l">
              <a:lnSpc>
                <a:spcPts val="3219"/>
              </a:lnSpc>
            </a:pPr>
            <a:r>
              <a:rPr lang="en-US" sz="2299" b="1">
                <a:solidFill>
                  <a:srgbClr val="1F2020"/>
                </a:solidFill>
                <a:latin typeface="Open Sans Bold"/>
                <a:ea typeface="Open Sans Bold"/>
                <a:cs typeface="Open Sans Bold"/>
                <a:sym typeface="Open Sans Bold"/>
              </a:rPr>
              <a:t>    </a:t>
            </a:r>
            <a:r>
              <a:rPr lang="en-US" sz="2299">
                <a:solidFill>
                  <a:srgbClr val="1F2020"/>
                </a:solidFill>
                <a:latin typeface="Open Sans"/>
                <a:ea typeface="Open Sans"/>
                <a:cs typeface="Open Sans"/>
                <a:sym typeface="Open Sans"/>
              </a:rPr>
              <a:t>Ogni coppia include:</a:t>
            </a:r>
          </a:p>
          <a:p>
            <a:pPr marL="993131" lvl="2" indent="-331044" algn="l">
              <a:lnSpc>
                <a:spcPts val="3219"/>
              </a:lnSpc>
              <a:buFont typeface="Arial"/>
              <a:buChar char="⚬"/>
            </a:pPr>
            <a:r>
              <a:rPr lang="en-US" sz="2299">
                <a:solidFill>
                  <a:srgbClr val="1F2020"/>
                </a:solidFill>
                <a:latin typeface="Open Sans"/>
                <a:ea typeface="Open Sans"/>
                <a:cs typeface="Open Sans"/>
                <a:sym typeface="Open Sans"/>
              </a:rPr>
              <a:t>Una frase stereotipata (stereo) e una che contraddice lo stereotipo (antistereo).</a:t>
            </a:r>
          </a:p>
          <a:p>
            <a:pPr algn="l">
              <a:lnSpc>
                <a:spcPts val="3219"/>
              </a:lnSpc>
            </a:pPr>
            <a:endParaRPr lang="en-US" sz="2299">
              <a:solidFill>
                <a:srgbClr val="1F2020"/>
              </a:solidFill>
              <a:latin typeface="Open Sans"/>
              <a:ea typeface="Open Sans"/>
              <a:cs typeface="Open Sans"/>
              <a:sym typeface="Open Sans"/>
            </a:endParaRPr>
          </a:p>
          <a:p>
            <a:pPr algn="l">
              <a:lnSpc>
                <a:spcPts val="3079"/>
              </a:lnSpc>
              <a:spcBef>
                <a:spcPct val="0"/>
              </a:spcBef>
            </a:pPr>
            <a:endParaRPr lang="en-US" sz="2299">
              <a:solidFill>
                <a:srgbClr val="1F2020"/>
              </a:solidFill>
              <a:latin typeface="Open Sans"/>
              <a:ea typeface="Open Sans"/>
              <a:cs typeface="Open Sans"/>
              <a:sym typeface="Open Sans"/>
            </a:endParaRPr>
          </a:p>
        </p:txBody>
      </p:sp>
      <p:sp>
        <p:nvSpPr>
          <p:cNvPr id="18" name="TextBox 18"/>
          <p:cNvSpPr txBox="1"/>
          <p:nvPr/>
        </p:nvSpPr>
        <p:spPr>
          <a:xfrm>
            <a:off x="11760526" y="8074438"/>
            <a:ext cx="3047405"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Prime 10 righe del dataset</a:t>
            </a:r>
          </a:p>
        </p:txBody>
      </p:sp>
      <p:grpSp>
        <p:nvGrpSpPr>
          <p:cNvPr id="19" name="Group 19"/>
          <p:cNvGrpSpPr/>
          <p:nvPr/>
        </p:nvGrpSpPr>
        <p:grpSpPr>
          <a:xfrm>
            <a:off x="174448" y="123775"/>
            <a:ext cx="6024007" cy="1263587"/>
            <a:chOff x="0" y="0"/>
            <a:chExt cx="8032010" cy="1684783"/>
          </a:xfrm>
        </p:grpSpPr>
        <p:sp>
          <p:nvSpPr>
            <p:cNvPr id="20" name="Freeform 20"/>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7"/>
              <a:stretch>
                <a:fillRect/>
              </a:stretch>
            </a:blipFill>
          </p:spPr>
          <p:txBody>
            <a:bodyPr/>
            <a:lstStyle/>
            <a:p>
              <a:endParaRPr lang="es-AR"/>
            </a:p>
          </p:txBody>
        </p:sp>
        <p:sp>
          <p:nvSpPr>
            <p:cNvPr id="21" name="Freeform 21"/>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8"/>
              <a:stretch>
                <a:fillRect t="-48642" r="-5866" b="-43547"/>
              </a:stretch>
            </a:blipFill>
          </p:spPr>
          <p:txBody>
            <a:bodyPr/>
            <a:lstStyle/>
            <a:p>
              <a:endParaRPr lang="es-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431120" y="2416617"/>
            <a:ext cx="12957108" cy="372517"/>
          </a:xfrm>
          <a:custGeom>
            <a:avLst/>
            <a:gdLst/>
            <a:ahLst/>
            <a:cxnLst/>
            <a:rect l="l" t="t" r="r" b="b"/>
            <a:pathLst>
              <a:path w="12957108" h="372517">
                <a:moveTo>
                  <a:pt x="0" y="0"/>
                </a:moveTo>
                <a:lnTo>
                  <a:pt x="12957108" y="0"/>
                </a:lnTo>
                <a:lnTo>
                  <a:pt x="12957108" y="372517"/>
                </a:lnTo>
                <a:lnTo>
                  <a:pt x="0" y="3725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2" name="Freeform 12"/>
          <p:cNvSpPr/>
          <p:nvPr/>
        </p:nvSpPr>
        <p:spPr>
          <a:xfrm>
            <a:off x="4462562" y="6104597"/>
            <a:ext cx="5065288" cy="3940168"/>
          </a:xfrm>
          <a:custGeom>
            <a:avLst/>
            <a:gdLst/>
            <a:ahLst/>
            <a:cxnLst/>
            <a:rect l="l" t="t" r="r" b="b"/>
            <a:pathLst>
              <a:path w="5065288" h="3940168">
                <a:moveTo>
                  <a:pt x="0" y="0"/>
                </a:moveTo>
                <a:lnTo>
                  <a:pt x="5065288" y="0"/>
                </a:lnTo>
                <a:lnTo>
                  <a:pt x="5065288" y="3940167"/>
                </a:lnTo>
                <a:lnTo>
                  <a:pt x="0" y="3940167"/>
                </a:lnTo>
                <a:lnTo>
                  <a:pt x="0" y="0"/>
                </a:lnTo>
                <a:close/>
              </a:path>
            </a:pathLst>
          </a:custGeom>
          <a:blipFill>
            <a:blip r:embed="rId5"/>
            <a:stretch>
              <a:fillRect t="-12933"/>
            </a:stretch>
          </a:blipFill>
        </p:spPr>
        <p:txBody>
          <a:bodyPr/>
          <a:lstStyle/>
          <a:p>
            <a:endParaRPr lang="es-AR"/>
          </a:p>
        </p:txBody>
      </p:sp>
      <p:sp>
        <p:nvSpPr>
          <p:cNvPr id="13" name="Freeform 13"/>
          <p:cNvSpPr/>
          <p:nvPr/>
        </p:nvSpPr>
        <p:spPr>
          <a:xfrm>
            <a:off x="9527850" y="3103531"/>
            <a:ext cx="8202938" cy="5495405"/>
          </a:xfrm>
          <a:custGeom>
            <a:avLst/>
            <a:gdLst/>
            <a:ahLst/>
            <a:cxnLst/>
            <a:rect l="l" t="t" r="r" b="b"/>
            <a:pathLst>
              <a:path w="8202938" h="5495405">
                <a:moveTo>
                  <a:pt x="0" y="0"/>
                </a:moveTo>
                <a:lnTo>
                  <a:pt x="8202938" y="0"/>
                </a:lnTo>
                <a:lnTo>
                  <a:pt x="8202938" y="5495405"/>
                </a:lnTo>
                <a:lnTo>
                  <a:pt x="0" y="5495405"/>
                </a:lnTo>
                <a:lnTo>
                  <a:pt x="0" y="0"/>
                </a:lnTo>
                <a:close/>
              </a:path>
            </a:pathLst>
          </a:custGeom>
          <a:blipFill>
            <a:blip r:embed="rId6"/>
            <a:stretch>
              <a:fillRect l="-6325" r="-9571" b="-3799"/>
            </a:stretch>
          </a:blipFill>
        </p:spPr>
        <p:txBody>
          <a:bodyPr/>
          <a:lstStyle/>
          <a:p>
            <a:endParaRPr lang="es-AR"/>
          </a:p>
        </p:txBody>
      </p:sp>
      <p:sp>
        <p:nvSpPr>
          <p:cNvPr id="14" name="TextBox 14"/>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14</a:t>
            </a:r>
          </a:p>
        </p:txBody>
      </p:sp>
      <p:sp>
        <p:nvSpPr>
          <p:cNvPr id="15" name="TextBox 15"/>
          <p:cNvSpPr txBox="1"/>
          <p:nvPr/>
        </p:nvSpPr>
        <p:spPr>
          <a:xfrm>
            <a:off x="384833" y="3037904"/>
            <a:ext cx="12612782" cy="400273"/>
          </a:xfrm>
          <a:prstGeom prst="rect">
            <a:avLst/>
          </a:prstGeom>
        </p:spPr>
        <p:txBody>
          <a:bodyPr lIns="0" tIns="0" rIns="0" bIns="0" rtlCol="0" anchor="t">
            <a:spAutoFit/>
          </a:bodyPr>
          <a:lstStyle/>
          <a:p>
            <a:pPr algn="l">
              <a:lnSpc>
                <a:spcPts val="3245"/>
              </a:lnSpc>
              <a:spcBef>
                <a:spcPct val="0"/>
              </a:spcBef>
            </a:pPr>
            <a:r>
              <a:rPr lang="en-US" sz="2318" b="1">
                <a:solidFill>
                  <a:srgbClr val="02CDFF"/>
                </a:solidFill>
                <a:latin typeface="Open Sans Bold"/>
                <a:ea typeface="Open Sans Bold"/>
                <a:cs typeface="Open Sans Bold"/>
                <a:sym typeface="Open Sans Bold"/>
              </a:rPr>
              <a:t>Processo di valutazione del dataset</a:t>
            </a:r>
          </a:p>
        </p:txBody>
      </p:sp>
      <p:sp>
        <p:nvSpPr>
          <p:cNvPr id="16" name="TextBox 16"/>
          <p:cNvSpPr txBox="1"/>
          <p:nvPr/>
        </p:nvSpPr>
        <p:spPr>
          <a:xfrm>
            <a:off x="2902913" y="1594859"/>
            <a:ext cx="14013523" cy="1895476"/>
          </a:xfrm>
          <a:prstGeom prst="rect">
            <a:avLst/>
          </a:prstGeom>
        </p:spPr>
        <p:txBody>
          <a:bodyPr lIns="0" tIns="0" rIns="0" bIns="0" rtlCol="0" anchor="t">
            <a:spAutoFit/>
          </a:bodyPr>
          <a:lstStyle/>
          <a:p>
            <a:pPr algn="ctr">
              <a:lnSpc>
                <a:spcPts val="4950"/>
              </a:lnSpc>
            </a:pPr>
            <a:r>
              <a:rPr lang="en-US" sz="4500" b="1">
                <a:solidFill>
                  <a:srgbClr val="02CDFF"/>
                </a:solidFill>
                <a:latin typeface="Barlow Condensed Bold"/>
                <a:ea typeface="Barlow Condensed Bold"/>
                <a:cs typeface="Barlow Condensed Bold"/>
                <a:sym typeface="Barlow Condensed Bold"/>
              </a:rPr>
              <a:t>Analisi Caso di Studio Crows-Pairs: Valutazione e Mitigazione</a:t>
            </a:r>
          </a:p>
          <a:p>
            <a:pPr algn="ctr">
              <a:lnSpc>
                <a:spcPts val="4950"/>
              </a:lnSpc>
            </a:pPr>
            <a:endParaRPr lang="en-US" sz="4500" b="1">
              <a:solidFill>
                <a:srgbClr val="02CDFF"/>
              </a:solidFill>
              <a:latin typeface="Barlow Condensed Bold"/>
              <a:ea typeface="Barlow Condensed Bold"/>
              <a:cs typeface="Barlow Condensed Bold"/>
              <a:sym typeface="Barlow Condensed Bold"/>
            </a:endParaRPr>
          </a:p>
          <a:p>
            <a:pPr algn="l">
              <a:lnSpc>
                <a:spcPts val="4950"/>
              </a:lnSpc>
            </a:pPr>
            <a:endParaRPr lang="en-US" sz="4500" b="1">
              <a:solidFill>
                <a:srgbClr val="02CDFF"/>
              </a:solidFill>
              <a:latin typeface="Barlow Condensed Bold"/>
              <a:ea typeface="Barlow Condensed Bold"/>
              <a:cs typeface="Barlow Condensed Bold"/>
              <a:sym typeface="Barlow Condensed Bold"/>
            </a:endParaRPr>
          </a:p>
        </p:txBody>
      </p:sp>
      <p:sp>
        <p:nvSpPr>
          <p:cNvPr id="17" name="TextBox 17"/>
          <p:cNvSpPr txBox="1"/>
          <p:nvPr/>
        </p:nvSpPr>
        <p:spPr>
          <a:xfrm>
            <a:off x="384833" y="3612108"/>
            <a:ext cx="9143017" cy="3106420"/>
          </a:xfrm>
          <a:prstGeom prst="rect">
            <a:avLst/>
          </a:prstGeom>
        </p:spPr>
        <p:txBody>
          <a:bodyPr lIns="0" tIns="0" rIns="0" bIns="0" rtlCol="0" anchor="t">
            <a:spAutoFit/>
          </a:bodyPr>
          <a:lstStyle/>
          <a:p>
            <a:pPr algn="l">
              <a:lnSpc>
                <a:spcPts val="3079"/>
              </a:lnSpc>
            </a:pPr>
            <a:r>
              <a:rPr lang="en-US" sz="2199">
                <a:solidFill>
                  <a:srgbClr val="6AA4D5"/>
                </a:solidFill>
                <a:latin typeface="Open Sans"/>
                <a:ea typeface="Open Sans"/>
                <a:cs typeface="Open Sans"/>
                <a:sym typeface="Open Sans"/>
              </a:rPr>
              <a:t>   </a:t>
            </a:r>
            <a:r>
              <a:rPr lang="en-US" sz="2199" b="1">
                <a:solidFill>
                  <a:srgbClr val="6AA4D5"/>
                </a:solidFill>
                <a:latin typeface="Open Sans Bold"/>
                <a:ea typeface="Open Sans Bold"/>
                <a:cs typeface="Open Sans Bold"/>
                <a:sym typeface="Open Sans Bold"/>
              </a:rPr>
              <a:t>Filtraggio dei dati:</a:t>
            </a:r>
            <a:r>
              <a:rPr lang="en-US" sz="2199">
                <a:solidFill>
                  <a:srgbClr val="1F2020"/>
                </a:solidFill>
                <a:latin typeface="Open Sans"/>
                <a:ea typeface="Open Sans"/>
                <a:cs typeface="Open Sans"/>
                <a:sym typeface="Open Sans"/>
              </a:rPr>
              <a:t> Inclusione dei bias: etnia, nazionalità e    </a:t>
            </a:r>
          </a:p>
          <a:p>
            <a:pPr algn="l">
              <a:lnSpc>
                <a:spcPts val="3079"/>
              </a:lnSpc>
            </a:pPr>
            <a:r>
              <a:rPr lang="en-US" sz="2199">
                <a:solidFill>
                  <a:srgbClr val="1F2020"/>
                </a:solidFill>
                <a:latin typeface="Open Sans"/>
                <a:ea typeface="Open Sans"/>
                <a:cs typeface="Open Sans"/>
                <a:sym typeface="Open Sans"/>
              </a:rPr>
              <a:t>   disabilità.</a:t>
            </a:r>
          </a:p>
          <a:p>
            <a:pPr algn="l">
              <a:lnSpc>
                <a:spcPts val="3079"/>
              </a:lnSpc>
            </a:pPr>
            <a:r>
              <a:rPr lang="en-US" sz="2199">
                <a:solidFill>
                  <a:srgbClr val="1F2020"/>
                </a:solidFill>
                <a:latin typeface="Open Sans"/>
                <a:ea typeface="Open Sans"/>
                <a:cs typeface="Open Sans"/>
                <a:sym typeface="Open Sans"/>
              </a:rPr>
              <a:t>   </a:t>
            </a:r>
            <a:r>
              <a:rPr lang="en-US" sz="2199" b="1">
                <a:solidFill>
                  <a:srgbClr val="6AA4D5"/>
                </a:solidFill>
                <a:latin typeface="Open Sans Bold"/>
                <a:ea typeface="Open Sans Bold"/>
                <a:cs typeface="Open Sans Bold"/>
                <a:sym typeface="Open Sans Bold"/>
              </a:rPr>
              <a:t>Analisi:</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Maggioranza delle frasi mostra bias stereotipati.</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Distribuzione dei bias</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Predominanza delle frasi stereotipate (stereo) rispetto a quelle antistereotipate (antistereo) .</a:t>
            </a:r>
          </a:p>
          <a:p>
            <a:pPr algn="l">
              <a:lnSpc>
                <a:spcPts val="3079"/>
              </a:lnSpc>
              <a:spcBef>
                <a:spcPct val="0"/>
              </a:spcBef>
            </a:pPr>
            <a:endParaRPr lang="en-US" sz="2199">
              <a:solidFill>
                <a:srgbClr val="1F2020"/>
              </a:solidFill>
              <a:latin typeface="Open Sans"/>
              <a:ea typeface="Open Sans"/>
              <a:cs typeface="Open Sans"/>
              <a:sym typeface="Open Sans"/>
            </a:endParaRPr>
          </a:p>
        </p:txBody>
      </p:sp>
      <p:grpSp>
        <p:nvGrpSpPr>
          <p:cNvPr id="18" name="Group 18"/>
          <p:cNvGrpSpPr/>
          <p:nvPr/>
        </p:nvGrpSpPr>
        <p:grpSpPr>
          <a:xfrm>
            <a:off x="174448" y="123775"/>
            <a:ext cx="6024007" cy="1263587"/>
            <a:chOff x="0" y="0"/>
            <a:chExt cx="8032010" cy="1684783"/>
          </a:xfrm>
        </p:grpSpPr>
        <p:sp>
          <p:nvSpPr>
            <p:cNvPr id="19" name="Freeform 19"/>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7"/>
              <a:stretch>
                <a:fillRect/>
              </a:stretch>
            </a:blipFill>
          </p:spPr>
          <p:txBody>
            <a:bodyPr/>
            <a:lstStyle/>
            <a:p>
              <a:endParaRPr lang="es-AR"/>
            </a:p>
          </p:txBody>
        </p:sp>
        <p:sp>
          <p:nvSpPr>
            <p:cNvPr id="20" name="Freeform 20"/>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8"/>
              <a:stretch>
                <a:fillRect t="-48642" r="-5866" b="-43547"/>
              </a:stretch>
            </a:blipFill>
          </p:spPr>
          <p:txBody>
            <a:bodyPr/>
            <a:lstStyle/>
            <a:p>
              <a:endParaRPr lang="es-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431120" y="2455490"/>
            <a:ext cx="12340747" cy="354796"/>
          </a:xfrm>
          <a:custGeom>
            <a:avLst/>
            <a:gdLst/>
            <a:ahLst/>
            <a:cxnLst/>
            <a:rect l="l" t="t" r="r" b="b"/>
            <a:pathLst>
              <a:path w="12340747" h="354796">
                <a:moveTo>
                  <a:pt x="0" y="0"/>
                </a:moveTo>
                <a:lnTo>
                  <a:pt x="12340747" y="0"/>
                </a:lnTo>
                <a:lnTo>
                  <a:pt x="12340747" y="354796"/>
                </a:lnTo>
                <a:lnTo>
                  <a:pt x="0" y="354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2" name="Freeform 12"/>
          <p:cNvSpPr/>
          <p:nvPr/>
        </p:nvSpPr>
        <p:spPr>
          <a:xfrm>
            <a:off x="2948865" y="5444718"/>
            <a:ext cx="12005720" cy="3813582"/>
          </a:xfrm>
          <a:custGeom>
            <a:avLst/>
            <a:gdLst/>
            <a:ahLst/>
            <a:cxnLst/>
            <a:rect l="l" t="t" r="r" b="b"/>
            <a:pathLst>
              <a:path w="12005720" h="3813582">
                <a:moveTo>
                  <a:pt x="0" y="0"/>
                </a:moveTo>
                <a:lnTo>
                  <a:pt x="12005720" y="0"/>
                </a:lnTo>
                <a:lnTo>
                  <a:pt x="12005720" y="3813582"/>
                </a:lnTo>
                <a:lnTo>
                  <a:pt x="0" y="3813582"/>
                </a:lnTo>
                <a:lnTo>
                  <a:pt x="0" y="0"/>
                </a:lnTo>
                <a:close/>
              </a:path>
            </a:pathLst>
          </a:custGeom>
          <a:blipFill>
            <a:blip r:embed="rId5"/>
            <a:stretch>
              <a:fillRect/>
            </a:stretch>
          </a:blipFill>
        </p:spPr>
        <p:txBody>
          <a:bodyPr/>
          <a:lstStyle/>
          <a:p>
            <a:endParaRPr lang="es-AR"/>
          </a:p>
        </p:txBody>
      </p:sp>
      <p:sp>
        <p:nvSpPr>
          <p:cNvPr id="13" name="TextBox 13"/>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15</a:t>
            </a:r>
          </a:p>
        </p:txBody>
      </p:sp>
      <p:sp>
        <p:nvSpPr>
          <p:cNvPr id="14" name="TextBox 14"/>
          <p:cNvSpPr txBox="1"/>
          <p:nvPr/>
        </p:nvSpPr>
        <p:spPr>
          <a:xfrm>
            <a:off x="384833" y="3047429"/>
            <a:ext cx="12612782" cy="405299"/>
          </a:xfrm>
          <a:prstGeom prst="rect">
            <a:avLst/>
          </a:prstGeom>
        </p:spPr>
        <p:txBody>
          <a:bodyPr lIns="0" tIns="0" rIns="0" bIns="0" rtlCol="0" anchor="t">
            <a:spAutoFit/>
          </a:bodyPr>
          <a:lstStyle/>
          <a:p>
            <a:pPr algn="l">
              <a:lnSpc>
                <a:spcPts val="3385"/>
              </a:lnSpc>
              <a:spcBef>
                <a:spcPct val="0"/>
              </a:spcBef>
            </a:pPr>
            <a:r>
              <a:rPr lang="en-US" sz="2418" b="1">
                <a:solidFill>
                  <a:srgbClr val="02CDFF"/>
                </a:solidFill>
                <a:latin typeface="Open Sans Bold"/>
                <a:ea typeface="Open Sans Bold"/>
                <a:cs typeface="Open Sans Bold"/>
                <a:sym typeface="Open Sans Bold"/>
              </a:rPr>
              <a:t>Confronto dei modelli pre-addestrati</a:t>
            </a:r>
          </a:p>
        </p:txBody>
      </p:sp>
      <p:sp>
        <p:nvSpPr>
          <p:cNvPr id="15" name="TextBox 15"/>
          <p:cNvSpPr txBox="1"/>
          <p:nvPr/>
        </p:nvSpPr>
        <p:spPr>
          <a:xfrm>
            <a:off x="3033288" y="1594859"/>
            <a:ext cx="13136411" cy="1895476"/>
          </a:xfrm>
          <a:prstGeom prst="rect">
            <a:avLst/>
          </a:prstGeom>
        </p:spPr>
        <p:txBody>
          <a:bodyPr lIns="0" tIns="0" rIns="0" bIns="0" rtlCol="0" anchor="t">
            <a:spAutoFit/>
          </a:bodyPr>
          <a:lstStyle/>
          <a:p>
            <a:pPr algn="ctr">
              <a:lnSpc>
                <a:spcPts val="4950"/>
              </a:lnSpc>
            </a:pPr>
            <a:r>
              <a:rPr lang="en-US" sz="4500" b="1">
                <a:solidFill>
                  <a:srgbClr val="02CDFF"/>
                </a:solidFill>
                <a:latin typeface="Barlow Condensed Bold"/>
                <a:ea typeface="Barlow Condensed Bold"/>
                <a:cs typeface="Barlow Condensed Bold"/>
                <a:sym typeface="Barlow Condensed Bold"/>
              </a:rPr>
              <a:t>Analisi Caso di Studio Crows-Pairs: Valutazione e Mitigazione</a:t>
            </a:r>
          </a:p>
          <a:p>
            <a:pPr algn="l">
              <a:lnSpc>
                <a:spcPts val="4950"/>
              </a:lnSpc>
            </a:pPr>
            <a:endParaRPr lang="en-US" sz="4500" b="1">
              <a:solidFill>
                <a:srgbClr val="02CDFF"/>
              </a:solidFill>
              <a:latin typeface="Barlow Condensed Bold"/>
              <a:ea typeface="Barlow Condensed Bold"/>
              <a:cs typeface="Barlow Condensed Bold"/>
              <a:sym typeface="Barlow Condensed Bold"/>
            </a:endParaRPr>
          </a:p>
          <a:p>
            <a:pPr algn="l">
              <a:lnSpc>
                <a:spcPts val="4950"/>
              </a:lnSpc>
            </a:pPr>
            <a:endParaRPr lang="en-US" sz="4500" b="1">
              <a:solidFill>
                <a:srgbClr val="02CDFF"/>
              </a:solidFill>
              <a:latin typeface="Barlow Condensed Bold"/>
              <a:ea typeface="Barlow Condensed Bold"/>
              <a:cs typeface="Barlow Condensed Bold"/>
              <a:sym typeface="Barlow Condensed Bold"/>
            </a:endParaRPr>
          </a:p>
        </p:txBody>
      </p:sp>
      <p:sp>
        <p:nvSpPr>
          <p:cNvPr id="16" name="TextBox 16"/>
          <p:cNvSpPr txBox="1"/>
          <p:nvPr/>
        </p:nvSpPr>
        <p:spPr>
          <a:xfrm>
            <a:off x="384833" y="3602583"/>
            <a:ext cx="9143017" cy="1989456"/>
          </a:xfrm>
          <a:prstGeom prst="rect">
            <a:avLst/>
          </a:prstGeom>
        </p:spPr>
        <p:txBody>
          <a:bodyPr lIns="0" tIns="0" rIns="0" bIns="0" rtlCol="0" anchor="t">
            <a:spAutoFit/>
          </a:bodyPr>
          <a:lstStyle/>
          <a:p>
            <a:pPr algn="l">
              <a:lnSpc>
                <a:spcPts val="3219"/>
              </a:lnSpc>
            </a:pPr>
            <a:r>
              <a:rPr lang="en-US" sz="2299" b="1">
                <a:solidFill>
                  <a:srgbClr val="6AA4D5"/>
                </a:solidFill>
                <a:latin typeface="Open Sans Bold"/>
                <a:ea typeface="Open Sans Bold"/>
                <a:cs typeface="Open Sans Bold"/>
                <a:sym typeface="Open Sans Bold"/>
              </a:rPr>
              <a:t>Modelli analizzati: </a:t>
            </a:r>
            <a:r>
              <a:rPr lang="en-US" sz="2299">
                <a:solidFill>
                  <a:srgbClr val="1F2020"/>
                </a:solidFill>
                <a:latin typeface="Open Sans"/>
                <a:ea typeface="Open Sans"/>
                <a:cs typeface="Open Sans"/>
                <a:sym typeface="Open Sans"/>
              </a:rPr>
              <a:t>GPT-2, BERT, RoBERTa, BART, ALBERT.</a:t>
            </a:r>
          </a:p>
          <a:p>
            <a:pPr algn="l">
              <a:lnSpc>
                <a:spcPts val="3219"/>
              </a:lnSpc>
            </a:pPr>
            <a:r>
              <a:rPr lang="en-US" sz="2299" b="1">
                <a:solidFill>
                  <a:srgbClr val="6AA4D5"/>
                </a:solidFill>
                <a:latin typeface="Open Sans Bold"/>
                <a:ea typeface="Open Sans Bold"/>
                <a:cs typeface="Open Sans Bold"/>
                <a:sym typeface="Open Sans Bold"/>
              </a:rPr>
              <a:t>Criteri di valutazione:</a:t>
            </a:r>
          </a:p>
          <a:p>
            <a:pPr marL="993131" lvl="2" indent="-331044" algn="l">
              <a:lnSpc>
                <a:spcPts val="3219"/>
              </a:lnSpc>
              <a:buFont typeface="Arial"/>
              <a:buChar char="⚬"/>
            </a:pPr>
            <a:r>
              <a:rPr lang="en-US" sz="2299">
                <a:solidFill>
                  <a:srgbClr val="1F2020"/>
                </a:solidFill>
                <a:latin typeface="Open Sans"/>
                <a:ea typeface="Open Sans"/>
                <a:cs typeface="Open Sans"/>
                <a:sym typeface="Open Sans"/>
              </a:rPr>
              <a:t>Capacità di identificare bias stereotipati e antistereotipati.</a:t>
            </a:r>
          </a:p>
          <a:p>
            <a:pPr marL="993131" lvl="2" indent="-331044" algn="l">
              <a:lnSpc>
                <a:spcPts val="3219"/>
              </a:lnSpc>
              <a:buFont typeface="Arial"/>
              <a:buChar char="⚬"/>
            </a:pPr>
            <a:r>
              <a:rPr lang="en-US" sz="2299">
                <a:solidFill>
                  <a:srgbClr val="1F2020"/>
                </a:solidFill>
                <a:latin typeface="Open Sans"/>
                <a:ea typeface="Open Sans"/>
                <a:cs typeface="Open Sans"/>
                <a:sym typeface="Open Sans"/>
              </a:rPr>
              <a:t>Precisione per tipo di bias (disabilità, nazionalità, etnia).</a:t>
            </a:r>
          </a:p>
          <a:p>
            <a:pPr algn="l">
              <a:lnSpc>
                <a:spcPts val="3219"/>
              </a:lnSpc>
              <a:spcBef>
                <a:spcPct val="0"/>
              </a:spcBef>
            </a:pPr>
            <a:endParaRPr lang="en-US" sz="2299">
              <a:solidFill>
                <a:srgbClr val="1F2020"/>
              </a:solidFill>
              <a:latin typeface="Open Sans"/>
              <a:ea typeface="Open Sans"/>
              <a:cs typeface="Open Sans"/>
              <a:sym typeface="Open Sans"/>
            </a:endParaRPr>
          </a:p>
        </p:txBody>
      </p:sp>
      <p:grpSp>
        <p:nvGrpSpPr>
          <p:cNvPr id="17" name="Group 17"/>
          <p:cNvGrpSpPr/>
          <p:nvPr/>
        </p:nvGrpSpPr>
        <p:grpSpPr>
          <a:xfrm>
            <a:off x="174448" y="123775"/>
            <a:ext cx="6024007" cy="1263587"/>
            <a:chOff x="0" y="0"/>
            <a:chExt cx="8032010" cy="1684783"/>
          </a:xfrm>
        </p:grpSpPr>
        <p:sp>
          <p:nvSpPr>
            <p:cNvPr id="18" name="Freeform 18"/>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6"/>
              <a:stretch>
                <a:fillRect/>
              </a:stretch>
            </a:blipFill>
          </p:spPr>
          <p:txBody>
            <a:bodyPr/>
            <a:lstStyle/>
            <a:p>
              <a:endParaRPr lang="es-AR"/>
            </a:p>
          </p:txBody>
        </p:sp>
        <p:sp>
          <p:nvSpPr>
            <p:cNvPr id="19" name="Freeform 19"/>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7"/>
              <a:stretch>
                <a:fillRect t="-48642" r="-5866" b="-43547"/>
              </a:stretch>
            </a:blipFill>
          </p:spPr>
          <p:txBody>
            <a:bodyPr/>
            <a:lstStyle/>
            <a:p>
              <a:endParaRPr lang="es-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431120" y="2455490"/>
            <a:ext cx="13289424" cy="382071"/>
          </a:xfrm>
          <a:custGeom>
            <a:avLst/>
            <a:gdLst/>
            <a:ahLst/>
            <a:cxnLst/>
            <a:rect l="l" t="t" r="r" b="b"/>
            <a:pathLst>
              <a:path w="13289424" h="382071">
                <a:moveTo>
                  <a:pt x="0" y="0"/>
                </a:moveTo>
                <a:lnTo>
                  <a:pt x="13289424" y="0"/>
                </a:lnTo>
                <a:lnTo>
                  <a:pt x="13289424" y="382071"/>
                </a:lnTo>
                <a:lnTo>
                  <a:pt x="0" y="3820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2" name="Freeform 12"/>
          <p:cNvSpPr/>
          <p:nvPr/>
        </p:nvSpPr>
        <p:spPr>
          <a:xfrm>
            <a:off x="384833" y="3618075"/>
            <a:ext cx="7207269" cy="5649750"/>
          </a:xfrm>
          <a:custGeom>
            <a:avLst/>
            <a:gdLst/>
            <a:ahLst/>
            <a:cxnLst/>
            <a:rect l="l" t="t" r="r" b="b"/>
            <a:pathLst>
              <a:path w="7207269" h="5649750">
                <a:moveTo>
                  <a:pt x="0" y="0"/>
                </a:moveTo>
                <a:lnTo>
                  <a:pt x="7207269" y="0"/>
                </a:lnTo>
                <a:lnTo>
                  <a:pt x="7207269" y="5649750"/>
                </a:lnTo>
                <a:lnTo>
                  <a:pt x="0" y="5649750"/>
                </a:lnTo>
                <a:lnTo>
                  <a:pt x="0" y="0"/>
                </a:lnTo>
                <a:close/>
              </a:path>
            </a:pathLst>
          </a:custGeom>
          <a:blipFill>
            <a:blip r:embed="rId5"/>
            <a:stretch>
              <a:fillRect l="-34278" r="-2945"/>
            </a:stretch>
          </a:blipFill>
        </p:spPr>
        <p:txBody>
          <a:bodyPr/>
          <a:lstStyle/>
          <a:p>
            <a:endParaRPr lang="es-AR"/>
          </a:p>
        </p:txBody>
      </p:sp>
      <p:sp>
        <p:nvSpPr>
          <p:cNvPr id="13" name="TextBox 13"/>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Open Sans"/>
                <a:ea typeface="Open Sans"/>
                <a:cs typeface="Open Sans"/>
                <a:sym typeface="Open Sans"/>
              </a:rPr>
              <a:t>16</a:t>
            </a:r>
          </a:p>
        </p:txBody>
      </p:sp>
      <p:sp>
        <p:nvSpPr>
          <p:cNvPr id="14" name="TextBox 14"/>
          <p:cNvSpPr txBox="1"/>
          <p:nvPr/>
        </p:nvSpPr>
        <p:spPr>
          <a:xfrm>
            <a:off x="384833" y="3047429"/>
            <a:ext cx="12612782" cy="405299"/>
          </a:xfrm>
          <a:prstGeom prst="rect">
            <a:avLst/>
          </a:prstGeom>
        </p:spPr>
        <p:txBody>
          <a:bodyPr lIns="0" tIns="0" rIns="0" bIns="0" rtlCol="0" anchor="t">
            <a:spAutoFit/>
          </a:bodyPr>
          <a:lstStyle/>
          <a:p>
            <a:pPr algn="l">
              <a:lnSpc>
                <a:spcPts val="3385"/>
              </a:lnSpc>
              <a:spcBef>
                <a:spcPct val="0"/>
              </a:spcBef>
            </a:pPr>
            <a:r>
              <a:rPr lang="en-US" sz="2418" b="1">
                <a:solidFill>
                  <a:srgbClr val="02CDFF"/>
                </a:solidFill>
                <a:latin typeface="Open Sans Bold"/>
                <a:ea typeface="Open Sans Bold"/>
                <a:cs typeface="Open Sans Bold"/>
                <a:sym typeface="Open Sans Bold"/>
              </a:rPr>
              <a:t>Risultati e Prospettive Future</a:t>
            </a:r>
          </a:p>
        </p:txBody>
      </p:sp>
      <p:sp>
        <p:nvSpPr>
          <p:cNvPr id="15" name="TextBox 15"/>
          <p:cNvSpPr txBox="1"/>
          <p:nvPr/>
        </p:nvSpPr>
        <p:spPr>
          <a:xfrm>
            <a:off x="3840049" y="1722600"/>
            <a:ext cx="12880495" cy="1895476"/>
          </a:xfrm>
          <a:prstGeom prst="rect">
            <a:avLst/>
          </a:prstGeom>
        </p:spPr>
        <p:txBody>
          <a:bodyPr lIns="0" tIns="0" rIns="0" bIns="0" rtlCol="0" anchor="t">
            <a:spAutoFit/>
          </a:bodyPr>
          <a:lstStyle/>
          <a:p>
            <a:pPr algn="ctr">
              <a:lnSpc>
                <a:spcPts val="4950"/>
              </a:lnSpc>
            </a:pPr>
            <a:r>
              <a:rPr lang="en-US" sz="4500" b="1">
                <a:solidFill>
                  <a:srgbClr val="02CDFF"/>
                </a:solidFill>
                <a:latin typeface="Barlow Condensed Bold"/>
                <a:ea typeface="Barlow Condensed Bold"/>
                <a:cs typeface="Barlow Condensed Bold"/>
                <a:sym typeface="Barlow Condensed Bold"/>
              </a:rPr>
              <a:t>Analisi Caso di Studio Crows-Pairs: Valutazione e Mitigazione</a:t>
            </a:r>
          </a:p>
          <a:p>
            <a:pPr algn="l">
              <a:lnSpc>
                <a:spcPts val="4950"/>
              </a:lnSpc>
            </a:pPr>
            <a:endParaRPr lang="en-US" sz="4500" b="1">
              <a:solidFill>
                <a:srgbClr val="02CDFF"/>
              </a:solidFill>
              <a:latin typeface="Barlow Condensed Bold"/>
              <a:ea typeface="Barlow Condensed Bold"/>
              <a:cs typeface="Barlow Condensed Bold"/>
              <a:sym typeface="Barlow Condensed Bold"/>
            </a:endParaRPr>
          </a:p>
          <a:p>
            <a:pPr algn="l">
              <a:lnSpc>
                <a:spcPts val="4950"/>
              </a:lnSpc>
            </a:pPr>
            <a:endParaRPr lang="en-US" sz="4500" b="1">
              <a:solidFill>
                <a:srgbClr val="02CDFF"/>
              </a:solidFill>
              <a:latin typeface="Barlow Condensed Bold"/>
              <a:ea typeface="Barlow Condensed Bold"/>
              <a:cs typeface="Barlow Condensed Bold"/>
              <a:sym typeface="Barlow Condensed Bold"/>
            </a:endParaRPr>
          </a:p>
        </p:txBody>
      </p:sp>
      <p:sp>
        <p:nvSpPr>
          <p:cNvPr id="16" name="TextBox 16"/>
          <p:cNvSpPr txBox="1"/>
          <p:nvPr/>
        </p:nvSpPr>
        <p:spPr>
          <a:xfrm>
            <a:off x="8049564" y="3453802"/>
            <a:ext cx="9209736" cy="5822315"/>
          </a:xfrm>
          <a:prstGeom prst="rect">
            <a:avLst/>
          </a:prstGeom>
        </p:spPr>
        <p:txBody>
          <a:bodyPr lIns="0" tIns="0" rIns="0" bIns="0" rtlCol="0" anchor="t">
            <a:spAutoFit/>
          </a:bodyPr>
          <a:lstStyle/>
          <a:p>
            <a:pPr algn="l">
              <a:lnSpc>
                <a:spcPts val="3079"/>
              </a:lnSpc>
            </a:pPr>
            <a:r>
              <a:rPr lang="en-US" sz="2199" b="1">
                <a:solidFill>
                  <a:srgbClr val="6AA4D5"/>
                </a:solidFill>
                <a:latin typeface="Open Sans Bold"/>
                <a:ea typeface="Open Sans Bold"/>
                <a:cs typeface="Open Sans Bold"/>
                <a:sym typeface="Open Sans Bold"/>
              </a:rPr>
              <a:t>Importanza di CrowS-Pairs: </a:t>
            </a:r>
          </a:p>
          <a:p>
            <a:pPr algn="l">
              <a:lnSpc>
                <a:spcPts val="3079"/>
              </a:lnSpc>
            </a:pPr>
            <a:r>
              <a:rPr lang="en-US" sz="2199">
                <a:solidFill>
                  <a:srgbClr val="1F2020"/>
                </a:solidFill>
                <a:latin typeface="Open Sans"/>
                <a:ea typeface="Open Sans"/>
                <a:cs typeface="Open Sans"/>
                <a:sym typeface="Open Sans"/>
              </a:rPr>
              <a:t>Strumento essenziale per quantificare e mitigare i bias nei modelli linguistici.</a:t>
            </a:r>
          </a:p>
          <a:p>
            <a:pPr algn="l">
              <a:lnSpc>
                <a:spcPts val="3079"/>
              </a:lnSpc>
            </a:pPr>
            <a:endParaRPr lang="en-US" sz="2199">
              <a:solidFill>
                <a:srgbClr val="1F2020"/>
              </a:solidFill>
              <a:latin typeface="Open Sans"/>
              <a:ea typeface="Open Sans"/>
              <a:cs typeface="Open Sans"/>
              <a:sym typeface="Open Sans"/>
            </a:endParaRPr>
          </a:p>
          <a:p>
            <a:pPr algn="l">
              <a:lnSpc>
                <a:spcPts val="3079"/>
              </a:lnSpc>
            </a:pPr>
            <a:r>
              <a:rPr lang="en-US" sz="2199" b="1">
                <a:solidFill>
                  <a:srgbClr val="6AA4D5"/>
                </a:solidFill>
                <a:latin typeface="Open Sans Bold"/>
                <a:ea typeface="Open Sans Bold"/>
                <a:cs typeface="Open Sans Bold"/>
                <a:sym typeface="Open Sans Bold"/>
              </a:rPr>
              <a:t>Risultati principali:</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I modelli esistenti mostrano limiti significativi nella mitigazione di bias.</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ALBERT si distingue per la sua accuratezza equilibrata.</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Bias predominanti: Etnia &gt; Nazionalità &gt; Disabilità.</a:t>
            </a:r>
          </a:p>
          <a:p>
            <a:pPr algn="l">
              <a:lnSpc>
                <a:spcPts val="3079"/>
              </a:lnSpc>
            </a:pPr>
            <a:endParaRPr lang="en-US" sz="2199">
              <a:solidFill>
                <a:srgbClr val="1F2020"/>
              </a:solidFill>
              <a:latin typeface="Open Sans"/>
              <a:ea typeface="Open Sans"/>
              <a:cs typeface="Open Sans"/>
              <a:sym typeface="Open Sans"/>
            </a:endParaRPr>
          </a:p>
          <a:p>
            <a:pPr algn="l">
              <a:lnSpc>
                <a:spcPts val="3079"/>
              </a:lnSpc>
            </a:pPr>
            <a:r>
              <a:rPr lang="en-US" sz="2199" b="1">
                <a:solidFill>
                  <a:srgbClr val="6AA4D5"/>
                </a:solidFill>
                <a:latin typeface="Open Sans Bold"/>
                <a:ea typeface="Open Sans Bold"/>
                <a:cs typeface="Open Sans Bold"/>
                <a:sym typeface="Open Sans Bold"/>
              </a:rPr>
              <a:t>Prossimi passi:</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Ottimizzazione i modelli con tecniche di fine-tuning e metodi contrastivi.</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Ampliare la copertura di bias meno rappresentati nei dataset.</a:t>
            </a:r>
          </a:p>
          <a:p>
            <a:pPr algn="l">
              <a:lnSpc>
                <a:spcPts val="2939"/>
              </a:lnSpc>
              <a:spcBef>
                <a:spcPct val="0"/>
              </a:spcBef>
            </a:pPr>
            <a:endParaRPr lang="en-US" sz="2199">
              <a:solidFill>
                <a:srgbClr val="1F2020"/>
              </a:solidFill>
              <a:latin typeface="Open Sans"/>
              <a:ea typeface="Open Sans"/>
              <a:cs typeface="Open Sans"/>
              <a:sym typeface="Open Sans"/>
            </a:endParaRPr>
          </a:p>
        </p:txBody>
      </p:sp>
      <p:grpSp>
        <p:nvGrpSpPr>
          <p:cNvPr id="17" name="Group 17"/>
          <p:cNvGrpSpPr/>
          <p:nvPr/>
        </p:nvGrpSpPr>
        <p:grpSpPr>
          <a:xfrm>
            <a:off x="174448" y="123775"/>
            <a:ext cx="6024007" cy="1263587"/>
            <a:chOff x="0" y="0"/>
            <a:chExt cx="8032010" cy="1684783"/>
          </a:xfrm>
        </p:grpSpPr>
        <p:sp>
          <p:nvSpPr>
            <p:cNvPr id="18" name="Freeform 18"/>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6"/>
              <a:stretch>
                <a:fillRect/>
              </a:stretch>
            </a:blipFill>
          </p:spPr>
          <p:txBody>
            <a:bodyPr/>
            <a:lstStyle/>
            <a:p>
              <a:endParaRPr lang="es-AR"/>
            </a:p>
          </p:txBody>
        </p:sp>
        <p:sp>
          <p:nvSpPr>
            <p:cNvPr id="19" name="Freeform 19"/>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7"/>
              <a:stretch>
                <a:fillRect t="-48642" r="-5866" b="-43547"/>
              </a:stretch>
            </a:blipFill>
          </p:spPr>
          <p:txBody>
            <a:bodyPr/>
            <a:lstStyle/>
            <a:p>
              <a:endParaRPr lang="es-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4448" y="123775"/>
            <a:ext cx="6024007" cy="1263587"/>
            <a:chOff x="0" y="0"/>
            <a:chExt cx="8032010" cy="1684783"/>
          </a:xfrm>
        </p:grpSpPr>
        <p:sp>
          <p:nvSpPr>
            <p:cNvPr id="12" name="Freeform 12"/>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3"/>
              <a:stretch>
                <a:fillRect/>
              </a:stretch>
            </a:blipFill>
          </p:spPr>
          <p:txBody>
            <a:bodyPr/>
            <a:lstStyle/>
            <a:p>
              <a:endParaRPr lang="es-AR"/>
            </a:p>
          </p:txBody>
        </p:sp>
        <p:sp>
          <p:nvSpPr>
            <p:cNvPr id="13" name="Freeform 13"/>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4"/>
              <a:stretch>
                <a:fillRect t="-48642" r="-5866" b="-43547"/>
              </a:stretch>
            </a:blipFill>
          </p:spPr>
          <p:txBody>
            <a:bodyPr/>
            <a:lstStyle/>
            <a:p>
              <a:endParaRPr lang="es-AR"/>
            </a:p>
          </p:txBody>
        </p:sp>
      </p:grpSp>
      <p:sp>
        <p:nvSpPr>
          <p:cNvPr id="14" name="Freeform 14"/>
          <p:cNvSpPr/>
          <p:nvPr/>
        </p:nvSpPr>
        <p:spPr>
          <a:xfrm>
            <a:off x="11024473" y="5502074"/>
            <a:ext cx="4376658" cy="4376658"/>
          </a:xfrm>
          <a:custGeom>
            <a:avLst/>
            <a:gdLst/>
            <a:ahLst/>
            <a:cxnLst/>
            <a:rect l="l" t="t" r="r" b="b"/>
            <a:pathLst>
              <a:path w="4376658" h="4376658">
                <a:moveTo>
                  <a:pt x="0" y="0"/>
                </a:moveTo>
                <a:lnTo>
                  <a:pt x="4376658" y="0"/>
                </a:lnTo>
                <a:lnTo>
                  <a:pt x="4376658" y="4376658"/>
                </a:lnTo>
                <a:lnTo>
                  <a:pt x="0" y="4376658"/>
                </a:lnTo>
                <a:lnTo>
                  <a:pt x="0" y="0"/>
                </a:lnTo>
                <a:close/>
              </a:path>
            </a:pathLst>
          </a:custGeom>
          <a:blipFill>
            <a:blip r:embed="rId5"/>
            <a:stretch>
              <a:fillRect/>
            </a:stretch>
          </a:blipFill>
        </p:spPr>
        <p:txBody>
          <a:bodyPr/>
          <a:lstStyle/>
          <a:p>
            <a:endParaRPr lang="es-AR"/>
          </a:p>
        </p:txBody>
      </p:sp>
      <p:sp>
        <p:nvSpPr>
          <p:cNvPr id="15" name="Freeform 15"/>
          <p:cNvSpPr/>
          <p:nvPr/>
        </p:nvSpPr>
        <p:spPr>
          <a:xfrm>
            <a:off x="12616866" y="1229283"/>
            <a:ext cx="4642434" cy="4642434"/>
          </a:xfrm>
          <a:custGeom>
            <a:avLst/>
            <a:gdLst/>
            <a:ahLst/>
            <a:cxnLst/>
            <a:rect l="l" t="t" r="r" b="b"/>
            <a:pathLst>
              <a:path w="4642434" h="4642434">
                <a:moveTo>
                  <a:pt x="0" y="0"/>
                </a:moveTo>
                <a:lnTo>
                  <a:pt x="4642434" y="0"/>
                </a:lnTo>
                <a:lnTo>
                  <a:pt x="4642434" y="4642434"/>
                </a:lnTo>
                <a:lnTo>
                  <a:pt x="0" y="4642434"/>
                </a:lnTo>
                <a:lnTo>
                  <a:pt x="0" y="0"/>
                </a:lnTo>
                <a:close/>
              </a:path>
            </a:pathLst>
          </a:custGeom>
          <a:blipFill>
            <a:blip r:embed="rId6"/>
            <a:stretch>
              <a:fillRect/>
            </a:stretch>
          </a:blipFill>
        </p:spPr>
        <p:txBody>
          <a:bodyPr/>
          <a:lstStyle/>
          <a:p>
            <a:endParaRPr lang="es-AR"/>
          </a:p>
        </p:txBody>
      </p:sp>
      <p:sp>
        <p:nvSpPr>
          <p:cNvPr id="16" name="TextBox 16"/>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Open Sans"/>
                <a:ea typeface="Open Sans"/>
                <a:cs typeface="Open Sans"/>
                <a:sym typeface="Open Sans"/>
              </a:rPr>
              <a:t>17</a:t>
            </a:r>
          </a:p>
        </p:txBody>
      </p:sp>
      <p:sp>
        <p:nvSpPr>
          <p:cNvPr id="17" name="TextBox 17"/>
          <p:cNvSpPr txBox="1"/>
          <p:nvPr/>
        </p:nvSpPr>
        <p:spPr>
          <a:xfrm>
            <a:off x="474278" y="2772818"/>
            <a:ext cx="10550196" cy="2415094"/>
          </a:xfrm>
          <a:prstGeom prst="rect">
            <a:avLst/>
          </a:prstGeom>
        </p:spPr>
        <p:txBody>
          <a:bodyPr lIns="0" tIns="0" rIns="0" bIns="0" rtlCol="0" anchor="t">
            <a:spAutoFit/>
          </a:bodyPr>
          <a:lstStyle/>
          <a:p>
            <a:pPr marL="493425" lvl="1" indent="-246712" algn="just">
              <a:lnSpc>
                <a:spcPts val="3199"/>
              </a:lnSpc>
              <a:buFont typeface="Arial"/>
              <a:buChar char="•"/>
            </a:pPr>
            <a:r>
              <a:rPr lang="en-US" sz="2285">
                <a:solidFill>
                  <a:srgbClr val="1F2020"/>
                </a:solidFill>
                <a:latin typeface="Open Sans"/>
                <a:ea typeface="Open Sans"/>
                <a:cs typeface="Open Sans"/>
                <a:sym typeface="Open Sans"/>
              </a:rPr>
              <a:t>I bias culturali nei modelli di IA rappresentano una sfida cruciale, radicata in asimmetrie nei dataset e nelle scelte progettuali</a:t>
            </a:r>
          </a:p>
          <a:p>
            <a:pPr marL="493425" lvl="1" indent="-246712" algn="just">
              <a:lnSpc>
                <a:spcPts val="3199"/>
              </a:lnSpc>
              <a:buFont typeface="Arial"/>
              <a:buChar char="•"/>
            </a:pPr>
            <a:r>
              <a:rPr lang="en-US" sz="2285">
                <a:solidFill>
                  <a:srgbClr val="1F2020"/>
                </a:solidFill>
                <a:latin typeface="Open Sans"/>
                <a:ea typeface="Open Sans"/>
                <a:cs typeface="Open Sans"/>
                <a:sym typeface="Open Sans"/>
              </a:rPr>
              <a:t>Le tecniche attuali per la mitigazione rappresentano passi importanti ma risultano ancora insufficienti</a:t>
            </a:r>
          </a:p>
          <a:p>
            <a:pPr marL="493425" lvl="1" indent="-246712" algn="just">
              <a:lnSpc>
                <a:spcPts val="3199"/>
              </a:lnSpc>
              <a:buFont typeface="Arial"/>
              <a:buChar char="•"/>
            </a:pPr>
            <a:r>
              <a:rPr lang="en-US" sz="2285">
                <a:solidFill>
                  <a:srgbClr val="1F2020"/>
                </a:solidFill>
                <a:latin typeface="Open Sans"/>
                <a:ea typeface="Open Sans"/>
                <a:cs typeface="Open Sans"/>
                <a:sym typeface="Open Sans"/>
              </a:rPr>
              <a:t>Un approccio olistico che integri interventi tecnici, sociologici ed etici per garantire equità e inclusività</a:t>
            </a:r>
          </a:p>
        </p:txBody>
      </p:sp>
      <p:sp>
        <p:nvSpPr>
          <p:cNvPr id="18" name="TextBox 18"/>
          <p:cNvSpPr txBox="1"/>
          <p:nvPr/>
        </p:nvSpPr>
        <p:spPr>
          <a:xfrm>
            <a:off x="689359" y="1786271"/>
            <a:ext cx="7232792" cy="920750"/>
          </a:xfrm>
          <a:prstGeom prst="rect">
            <a:avLst/>
          </a:prstGeom>
        </p:spPr>
        <p:txBody>
          <a:bodyPr lIns="0" tIns="0" rIns="0" bIns="0" rtlCol="0" anchor="t">
            <a:spAutoFit/>
          </a:bodyPr>
          <a:lstStyle/>
          <a:p>
            <a:pPr algn="l">
              <a:lnSpc>
                <a:spcPts val="7150"/>
              </a:lnSpc>
            </a:pPr>
            <a:r>
              <a:rPr lang="en-US" sz="6500" b="1">
                <a:solidFill>
                  <a:srgbClr val="02CDFF"/>
                </a:solidFill>
                <a:latin typeface="Barlow Condensed Bold"/>
                <a:ea typeface="Barlow Condensed Bold"/>
                <a:cs typeface="Barlow Condensed Bold"/>
                <a:sym typeface="Barlow Condensed Bold"/>
              </a:rPr>
              <a:t>Considerazioni Finali</a:t>
            </a:r>
          </a:p>
        </p:txBody>
      </p:sp>
      <p:sp>
        <p:nvSpPr>
          <p:cNvPr id="19" name="TextBox 19"/>
          <p:cNvSpPr txBox="1"/>
          <p:nvPr/>
        </p:nvSpPr>
        <p:spPr>
          <a:xfrm>
            <a:off x="474278" y="5444679"/>
            <a:ext cx="10216313" cy="920750"/>
          </a:xfrm>
          <a:prstGeom prst="rect">
            <a:avLst/>
          </a:prstGeom>
        </p:spPr>
        <p:txBody>
          <a:bodyPr lIns="0" tIns="0" rIns="0" bIns="0" rtlCol="0" anchor="t">
            <a:spAutoFit/>
          </a:bodyPr>
          <a:lstStyle/>
          <a:p>
            <a:pPr algn="l">
              <a:lnSpc>
                <a:spcPts val="7150"/>
              </a:lnSpc>
            </a:pPr>
            <a:r>
              <a:rPr lang="en-US" sz="6500" b="1">
                <a:solidFill>
                  <a:srgbClr val="02CDFF"/>
                </a:solidFill>
                <a:latin typeface="Barlow Condensed Bold"/>
                <a:ea typeface="Barlow Condensed Bold"/>
                <a:cs typeface="Barlow Condensed Bold"/>
                <a:sym typeface="Barlow Condensed Bold"/>
              </a:rPr>
              <a:t>Possibili Sviluppi Futuri</a:t>
            </a:r>
          </a:p>
        </p:txBody>
      </p:sp>
      <p:sp>
        <p:nvSpPr>
          <p:cNvPr id="20" name="TextBox 20"/>
          <p:cNvSpPr txBox="1"/>
          <p:nvPr/>
        </p:nvSpPr>
        <p:spPr>
          <a:xfrm>
            <a:off x="474278" y="6517421"/>
            <a:ext cx="10550196" cy="2820935"/>
          </a:xfrm>
          <a:prstGeom prst="rect">
            <a:avLst/>
          </a:prstGeom>
        </p:spPr>
        <p:txBody>
          <a:bodyPr lIns="0" tIns="0" rIns="0" bIns="0" rtlCol="0" anchor="t">
            <a:spAutoFit/>
          </a:bodyPr>
          <a:lstStyle/>
          <a:p>
            <a:pPr marL="493425" lvl="1" indent="-246712" algn="just">
              <a:lnSpc>
                <a:spcPts val="3199"/>
              </a:lnSpc>
              <a:buFont typeface="Arial"/>
              <a:buChar char="•"/>
            </a:pPr>
            <a:r>
              <a:rPr lang="en-US" sz="2285">
                <a:solidFill>
                  <a:srgbClr val="1F2020"/>
                </a:solidFill>
                <a:latin typeface="Open Sans"/>
                <a:ea typeface="Open Sans"/>
                <a:cs typeface="Open Sans"/>
                <a:sym typeface="Open Sans"/>
              </a:rPr>
              <a:t>Creare dataset inclusivi, rappresentativi di prospettive culturali globali</a:t>
            </a:r>
          </a:p>
          <a:p>
            <a:pPr marL="493425" lvl="1" indent="-246712" algn="just">
              <a:lnSpc>
                <a:spcPts val="3199"/>
              </a:lnSpc>
              <a:buFont typeface="Arial"/>
              <a:buChar char="•"/>
            </a:pPr>
            <a:r>
              <a:rPr lang="en-US" sz="2285">
                <a:solidFill>
                  <a:srgbClr val="1F2020"/>
                </a:solidFill>
                <a:latin typeface="Open Sans"/>
                <a:ea typeface="Open Sans"/>
                <a:cs typeface="Open Sans"/>
                <a:sym typeface="Open Sans"/>
              </a:rPr>
              <a:t>Progettare sistemi che si adattino dinamicamente al contesto culturale</a:t>
            </a:r>
          </a:p>
          <a:p>
            <a:pPr marL="493425" lvl="1" indent="-246712" algn="just">
              <a:lnSpc>
                <a:spcPts val="3199"/>
              </a:lnSpc>
              <a:buFont typeface="Arial"/>
              <a:buChar char="•"/>
            </a:pPr>
            <a:r>
              <a:rPr lang="en-US" sz="2285">
                <a:solidFill>
                  <a:srgbClr val="1F2020"/>
                </a:solidFill>
                <a:latin typeface="Open Sans"/>
                <a:ea typeface="Open Sans"/>
                <a:cs typeface="Open Sans"/>
                <a:sym typeface="Open Sans"/>
              </a:rPr>
              <a:t>Audit Culturale Continuo</a:t>
            </a:r>
          </a:p>
          <a:p>
            <a:pPr marL="493425" lvl="1" indent="-246712" algn="just">
              <a:lnSpc>
                <a:spcPts val="3199"/>
              </a:lnSpc>
              <a:buFont typeface="Arial"/>
              <a:buChar char="•"/>
            </a:pPr>
            <a:r>
              <a:rPr lang="en-US" sz="2285">
                <a:solidFill>
                  <a:srgbClr val="1F2020"/>
                </a:solidFill>
                <a:latin typeface="Open Sans"/>
                <a:ea typeface="Open Sans"/>
                <a:cs typeface="Open Sans"/>
                <a:sym typeface="Open Sans"/>
              </a:rPr>
              <a:t>Collaborazione Multidisciplinare</a:t>
            </a:r>
          </a:p>
          <a:p>
            <a:pPr marL="493425" lvl="1" indent="-246712" algn="just">
              <a:lnSpc>
                <a:spcPts val="3199"/>
              </a:lnSpc>
              <a:buFont typeface="Arial"/>
              <a:buChar char="•"/>
            </a:pPr>
            <a:r>
              <a:rPr lang="en-US" sz="2285">
                <a:solidFill>
                  <a:srgbClr val="1F2020"/>
                </a:solidFill>
                <a:latin typeface="Open Sans"/>
                <a:ea typeface="Open Sans"/>
                <a:cs typeface="Open Sans"/>
                <a:sym typeface="Open Sans"/>
              </a:rPr>
              <a:t>Sensibilizzare sviluppatori su aspetti etici e sociali del bias.</a:t>
            </a:r>
          </a:p>
          <a:p>
            <a:pPr marL="493425" lvl="1" indent="-246712" algn="just">
              <a:lnSpc>
                <a:spcPts val="3199"/>
              </a:lnSpc>
              <a:buFont typeface="Arial"/>
              <a:buChar char="•"/>
            </a:pPr>
            <a:r>
              <a:rPr lang="en-US" sz="2285">
                <a:solidFill>
                  <a:srgbClr val="1F2020"/>
                </a:solidFill>
                <a:latin typeface="Open Sans"/>
                <a:ea typeface="Open Sans"/>
                <a:cs typeface="Open Sans"/>
                <a:sym typeface="Open Sans"/>
              </a:rPr>
              <a:t>Sviluppare metriche di equità che evolvano con i contesti sociali.</a:t>
            </a:r>
          </a:p>
          <a:p>
            <a:pPr algn="just">
              <a:lnSpc>
                <a:spcPts val="3199"/>
              </a:lnSpc>
            </a:pPr>
            <a:endParaRPr lang="en-US" sz="2285">
              <a:solidFill>
                <a:srgbClr val="1F202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39986" y="1770825"/>
            <a:ext cx="2609503" cy="4817353"/>
            <a:chOff x="0" y="0"/>
            <a:chExt cx="3479337" cy="6423137"/>
          </a:xfrm>
        </p:grpSpPr>
        <p:pic>
          <p:nvPicPr>
            <p:cNvPr id="12" name="Picture 12"/>
            <p:cNvPicPr>
              <a:picLocks noChangeAspect="1"/>
            </p:cNvPicPr>
            <p:nvPr/>
          </p:nvPicPr>
          <p:blipFill>
            <a:blip r:embed="rId3"/>
            <a:srcRect l="12594" r="12594"/>
            <a:stretch>
              <a:fillRect/>
            </a:stretch>
          </p:blipFill>
          <p:spPr>
            <a:xfrm>
              <a:off x="0" y="0"/>
              <a:ext cx="3479337" cy="6423137"/>
            </a:xfrm>
            <a:prstGeom prst="rect">
              <a:avLst/>
            </a:prstGeom>
          </p:spPr>
        </p:pic>
      </p:grpSp>
      <p:sp>
        <p:nvSpPr>
          <p:cNvPr id="13" name="TextBox 13"/>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18</a:t>
            </a:r>
          </a:p>
        </p:txBody>
      </p:sp>
      <p:sp>
        <p:nvSpPr>
          <p:cNvPr id="14" name="TextBox 14"/>
          <p:cNvSpPr txBox="1"/>
          <p:nvPr/>
        </p:nvSpPr>
        <p:spPr>
          <a:xfrm>
            <a:off x="4163101" y="1844562"/>
            <a:ext cx="13336817" cy="4612729"/>
          </a:xfrm>
          <a:prstGeom prst="rect">
            <a:avLst/>
          </a:prstGeom>
        </p:spPr>
        <p:txBody>
          <a:bodyPr lIns="0" tIns="0" rIns="0" bIns="0" rtlCol="0" anchor="t">
            <a:spAutoFit/>
          </a:bodyPr>
          <a:lstStyle/>
          <a:p>
            <a:pPr algn="just">
              <a:lnSpc>
                <a:spcPts val="4055"/>
              </a:lnSpc>
            </a:pPr>
            <a:r>
              <a:rPr lang="en-US" sz="2896" i="1">
                <a:solidFill>
                  <a:srgbClr val="1F2020"/>
                </a:solidFill>
                <a:latin typeface="Open Sans Italics"/>
                <a:ea typeface="Open Sans Italics"/>
                <a:cs typeface="Open Sans Italics"/>
                <a:sym typeface="Open Sans Italics"/>
              </a:rPr>
              <a:t>L'adozione di queste strategie rappresenta un passo avanti verso un'intelligenza artificiale</a:t>
            </a:r>
            <a:r>
              <a:rPr lang="en-US" sz="2896" i="1">
                <a:solidFill>
                  <a:srgbClr val="6AA4D5"/>
                </a:solidFill>
                <a:latin typeface="Open Sans Italics"/>
                <a:ea typeface="Open Sans Italics"/>
                <a:cs typeface="Open Sans Italics"/>
                <a:sym typeface="Open Sans Italics"/>
              </a:rPr>
              <a:t> </a:t>
            </a:r>
            <a:r>
              <a:rPr lang="en-US" sz="2896" b="1" i="1">
                <a:solidFill>
                  <a:srgbClr val="6AA4D5"/>
                </a:solidFill>
                <a:latin typeface="Open Sans Bold Italics"/>
                <a:ea typeface="Open Sans Bold Italics"/>
                <a:cs typeface="Open Sans Bold Italics"/>
                <a:sym typeface="Open Sans Bold Italics"/>
              </a:rPr>
              <a:t>più equa e responsabile.</a:t>
            </a:r>
          </a:p>
          <a:p>
            <a:pPr algn="just">
              <a:lnSpc>
                <a:spcPts val="4055"/>
              </a:lnSpc>
            </a:pPr>
            <a:r>
              <a:rPr lang="en-US" sz="2896" i="1">
                <a:solidFill>
                  <a:srgbClr val="1F2020"/>
                </a:solidFill>
                <a:latin typeface="Open Sans Italics"/>
                <a:ea typeface="Open Sans Italics"/>
                <a:cs typeface="Open Sans Italics"/>
                <a:sym typeface="Open Sans Italics"/>
              </a:rPr>
              <a:t> </a:t>
            </a:r>
          </a:p>
          <a:p>
            <a:pPr algn="just">
              <a:lnSpc>
                <a:spcPts val="4055"/>
              </a:lnSpc>
            </a:pPr>
            <a:r>
              <a:rPr lang="en-US" sz="2896" i="1">
                <a:solidFill>
                  <a:srgbClr val="1F2020"/>
                </a:solidFill>
                <a:latin typeface="Open Sans Italics"/>
                <a:ea typeface="Open Sans Italics"/>
                <a:cs typeface="Open Sans Italics"/>
                <a:sym typeface="Open Sans Italics"/>
              </a:rPr>
              <a:t>Integrare </a:t>
            </a:r>
            <a:r>
              <a:rPr lang="en-US" sz="2896" b="1" i="1">
                <a:solidFill>
                  <a:srgbClr val="6AA4D5"/>
                </a:solidFill>
                <a:latin typeface="Open Sans Bold Italics"/>
                <a:ea typeface="Open Sans Bold Italics"/>
                <a:cs typeface="Open Sans Bold Italics"/>
                <a:sym typeface="Open Sans Bold Italics"/>
              </a:rPr>
              <a:t>diversità, equità e trasparenza</a:t>
            </a:r>
            <a:r>
              <a:rPr lang="en-US" sz="2896" i="1">
                <a:solidFill>
                  <a:srgbClr val="1F2020"/>
                </a:solidFill>
                <a:latin typeface="Open Sans Italics"/>
                <a:ea typeface="Open Sans Italics"/>
                <a:cs typeface="Open Sans Italics"/>
                <a:sym typeface="Open Sans Italics"/>
              </a:rPr>
              <a:t> non è solo una necessità tecnica ma un </a:t>
            </a:r>
            <a:r>
              <a:rPr lang="en-US" sz="2896" b="1" i="1">
                <a:solidFill>
                  <a:srgbClr val="6AA4D5"/>
                </a:solidFill>
                <a:latin typeface="Open Sans Bold Italics"/>
                <a:ea typeface="Open Sans Bold Italics"/>
                <a:cs typeface="Open Sans Bold Italics"/>
                <a:sym typeface="Open Sans Bold Italics"/>
              </a:rPr>
              <a:t>imperativo sociale</a:t>
            </a:r>
            <a:r>
              <a:rPr lang="en-US" sz="2896" i="1">
                <a:solidFill>
                  <a:srgbClr val="1F2020"/>
                </a:solidFill>
                <a:latin typeface="Open Sans Italics"/>
                <a:ea typeface="Open Sans Italics"/>
                <a:cs typeface="Open Sans Italics"/>
                <a:sym typeface="Open Sans Italics"/>
              </a:rPr>
              <a:t> per garantire che l'IA serva come </a:t>
            </a:r>
            <a:r>
              <a:rPr lang="en-US" sz="2896" b="1" i="1">
                <a:solidFill>
                  <a:srgbClr val="6AA4D5"/>
                </a:solidFill>
                <a:latin typeface="Open Sans Bold Italics"/>
                <a:ea typeface="Open Sans Bold Italics"/>
                <a:cs typeface="Open Sans Bold Italics"/>
                <a:sym typeface="Open Sans Bold Italics"/>
              </a:rPr>
              <a:t>strumento inclusivo</a:t>
            </a:r>
            <a:r>
              <a:rPr lang="en-US" sz="2896" i="1">
                <a:solidFill>
                  <a:srgbClr val="1F2020"/>
                </a:solidFill>
                <a:latin typeface="Open Sans Italics"/>
                <a:ea typeface="Open Sans Italics"/>
                <a:cs typeface="Open Sans Italics"/>
                <a:sym typeface="Open Sans Italics"/>
              </a:rPr>
              <a:t> in un mondo sempre più interconnesso e culturalmente diversificato. </a:t>
            </a:r>
          </a:p>
          <a:p>
            <a:pPr algn="just">
              <a:lnSpc>
                <a:spcPts val="4055"/>
              </a:lnSpc>
            </a:pPr>
            <a:endParaRPr lang="en-US" sz="2896" i="1">
              <a:solidFill>
                <a:srgbClr val="1F2020"/>
              </a:solidFill>
              <a:latin typeface="Open Sans Italics"/>
              <a:ea typeface="Open Sans Italics"/>
              <a:cs typeface="Open Sans Italics"/>
              <a:sym typeface="Open Sans Italics"/>
            </a:endParaRPr>
          </a:p>
          <a:p>
            <a:pPr algn="just">
              <a:lnSpc>
                <a:spcPts val="4055"/>
              </a:lnSpc>
              <a:spcBef>
                <a:spcPct val="0"/>
              </a:spcBef>
            </a:pPr>
            <a:r>
              <a:rPr lang="en-US" sz="2896" i="1">
                <a:solidFill>
                  <a:srgbClr val="1F2020"/>
                </a:solidFill>
                <a:latin typeface="Open Sans Italics"/>
                <a:ea typeface="Open Sans Italics"/>
                <a:cs typeface="Open Sans Italics"/>
                <a:sym typeface="Open Sans Italics"/>
              </a:rPr>
              <a:t>Gli sviluppi futuri delineati in questa tesi offrono una </a:t>
            </a:r>
            <a:r>
              <a:rPr lang="en-US" sz="2896" b="1" i="1">
                <a:solidFill>
                  <a:srgbClr val="6AA4D5"/>
                </a:solidFill>
                <a:latin typeface="Open Sans Bold Italics"/>
                <a:ea typeface="Open Sans Bold Italics"/>
                <a:cs typeface="Open Sans Bold Italics"/>
                <a:sym typeface="Open Sans Bold Italics"/>
              </a:rPr>
              <a:t>roadmap</a:t>
            </a:r>
            <a:r>
              <a:rPr lang="en-US" sz="2896" i="1">
                <a:solidFill>
                  <a:srgbClr val="1F2020"/>
                </a:solidFill>
                <a:latin typeface="Open Sans Italics"/>
                <a:ea typeface="Open Sans Italics"/>
                <a:cs typeface="Open Sans Italics"/>
                <a:sym typeface="Open Sans Italics"/>
              </a:rPr>
              <a:t> per mitigare i bias culturali rendendo l'IA una tecnologia al </a:t>
            </a:r>
            <a:r>
              <a:rPr lang="en-US" sz="2896" b="1" i="1">
                <a:solidFill>
                  <a:srgbClr val="6AA4D5"/>
                </a:solidFill>
                <a:latin typeface="Open Sans Bold Italics"/>
                <a:ea typeface="Open Sans Bold Italics"/>
                <a:cs typeface="Open Sans Bold Italics"/>
                <a:sym typeface="Open Sans Bold Italics"/>
              </a:rPr>
              <a:t>servizio di tutti.</a:t>
            </a:r>
          </a:p>
        </p:txBody>
      </p:sp>
      <p:grpSp>
        <p:nvGrpSpPr>
          <p:cNvPr id="15" name="Group 15"/>
          <p:cNvGrpSpPr/>
          <p:nvPr/>
        </p:nvGrpSpPr>
        <p:grpSpPr>
          <a:xfrm>
            <a:off x="6131996" y="396907"/>
            <a:ext cx="6024007" cy="1263587"/>
            <a:chOff x="0" y="0"/>
            <a:chExt cx="8032010" cy="1684783"/>
          </a:xfrm>
        </p:grpSpPr>
        <p:sp>
          <p:nvSpPr>
            <p:cNvPr id="16" name="Freeform 16"/>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4"/>
              <a:stretch>
                <a:fillRect/>
              </a:stretch>
            </a:blipFill>
          </p:spPr>
          <p:txBody>
            <a:bodyPr/>
            <a:lstStyle/>
            <a:p>
              <a:endParaRPr lang="es-AR"/>
            </a:p>
          </p:txBody>
        </p:sp>
        <p:sp>
          <p:nvSpPr>
            <p:cNvPr id="17" name="Freeform 17"/>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5"/>
              <a:stretch>
                <a:fillRect t="-48642" r="-5866" b="-43547"/>
              </a:stretch>
            </a:blipFill>
          </p:spPr>
          <p:txBody>
            <a:bodyPr/>
            <a:lstStyle/>
            <a:p>
              <a:endParaRPr lang="es-AR"/>
            </a:p>
          </p:txBody>
        </p:sp>
      </p:grpSp>
      <p:sp>
        <p:nvSpPr>
          <p:cNvPr id="18" name="TextBox 18"/>
          <p:cNvSpPr txBox="1"/>
          <p:nvPr/>
        </p:nvSpPr>
        <p:spPr>
          <a:xfrm>
            <a:off x="5389968" y="7057366"/>
            <a:ext cx="11213255" cy="2451548"/>
          </a:xfrm>
          <a:prstGeom prst="rect">
            <a:avLst/>
          </a:prstGeom>
        </p:spPr>
        <p:txBody>
          <a:bodyPr lIns="0" tIns="0" rIns="0" bIns="0" rtlCol="0" anchor="t">
            <a:spAutoFit/>
          </a:bodyPr>
          <a:lstStyle/>
          <a:p>
            <a:pPr algn="l">
              <a:lnSpc>
                <a:spcPts val="9587"/>
              </a:lnSpc>
            </a:pPr>
            <a:r>
              <a:rPr lang="en-US" sz="8715" b="1">
                <a:solidFill>
                  <a:srgbClr val="02CDFF"/>
                </a:solidFill>
                <a:latin typeface="Barlow Condensed Bold"/>
                <a:ea typeface="Barlow Condensed Bold"/>
                <a:cs typeface="Barlow Condensed Bold"/>
                <a:sym typeface="Barlow Condensed Bold"/>
              </a:rPr>
              <a:t>Grazie per l'Attenzione!</a:t>
            </a:r>
          </a:p>
          <a:p>
            <a:pPr algn="l">
              <a:lnSpc>
                <a:spcPts val="9587"/>
              </a:lnSpc>
            </a:pPr>
            <a:r>
              <a:rPr lang="en-US" sz="8715" b="1">
                <a:solidFill>
                  <a:srgbClr val="02CDFF"/>
                </a:solidFill>
                <a:latin typeface="Barlow Condensed Bold"/>
                <a:ea typeface="Barlow Condensed Bold"/>
                <a:cs typeface="Barlow Condensed Bold"/>
                <a:sym typeface="Barlow Condensed Bold"/>
              </a:rPr>
              <a:t> ¡Gracias por su atención!</a:t>
            </a:r>
          </a:p>
        </p:txBody>
      </p:sp>
      <p:sp>
        <p:nvSpPr>
          <p:cNvPr id="19" name="Freeform 19"/>
          <p:cNvSpPr/>
          <p:nvPr/>
        </p:nvSpPr>
        <p:spPr>
          <a:xfrm>
            <a:off x="1358502" y="6890719"/>
            <a:ext cx="3375390" cy="3013867"/>
          </a:xfrm>
          <a:custGeom>
            <a:avLst/>
            <a:gdLst/>
            <a:ahLst/>
            <a:cxnLst/>
            <a:rect l="l" t="t" r="r" b="b"/>
            <a:pathLst>
              <a:path w="3375390" h="3013867">
                <a:moveTo>
                  <a:pt x="0" y="0"/>
                </a:moveTo>
                <a:lnTo>
                  <a:pt x="3375390" y="0"/>
                </a:lnTo>
                <a:lnTo>
                  <a:pt x="3375390" y="3013867"/>
                </a:lnTo>
                <a:lnTo>
                  <a:pt x="0" y="3013867"/>
                </a:lnTo>
                <a:lnTo>
                  <a:pt x="0" y="0"/>
                </a:lnTo>
                <a:close/>
              </a:path>
            </a:pathLst>
          </a:custGeom>
          <a:blipFill>
            <a:blip r:embed="rId6"/>
            <a:stretch>
              <a:fillRect b="-9895"/>
            </a:stretch>
          </a:blipFill>
        </p:spPr>
        <p:txBody>
          <a:bodyPr/>
          <a:lstStyle/>
          <a:p>
            <a:endParaRPr lang="es-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68825"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499548" y="3161284"/>
            <a:ext cx="239747" cy="2490878"/>
          </a:xfrm>
          <a:custGeom>
            <a:avLst/>
            <a:gdLst/>
            <a:ahLst/>
            <a:cxnLst/>
            <a:rect l="l" t="t" r="r" b="b"/>
            <a:pathLst>
              <a:path w="239747" h="2490878">
                <a:moveTo>
                  <a:pt x="0" y="0"/>
                </a:moveTo>
                <a:lnTo>
                  <a:pt x="239747" y="0"/>
                </a:lnTo>
                <a:lnTo>
                  <a:pt x="239747" y="2490878"/>
                </a:lnTo>
                <a:lnTo>
                  <a:pt x="0" y="2490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9" name="TextBox 9"/>
          <p:cNvSpPr txBox="1"/>
          <p:nvPr/>
        </p:nvSpPr>
        <p:spPr>
          <a:xfrm>
            <a:off x="17509443" y="9598734"/>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02</a:t>
            </a:r>
          </a:p>
        </p:txBody>
      </p:sp>
      <p:sp>
        <p:nvSpPr>
          <p:cNvPr id="10" name="TextBox 10"/>
          <p:cNvSpPr txBox="1"/>
          <p:nvPr/>
        </p:nvSpPr>
        <p:spPr>
          <a:xfrm>
            <a:off x="1181236" y="1444512"/>
            <a:ext cx="9207707" cy="920750"/>
          </a:xfrm>
          <a:prstGeom prst="rect">
            <a:avLst/>
          </a:prstGeom>
        </p:spPr>
        <p:txBody>
          <a:bodyPr lIns="0" tIns="0" rIns="0" bIns="0" rtlCol="0" anchor="t">
            <a:spAutoFit/>
          </a:bodyPr>
          <a:lstStyle/>
          <a:p>
            <a:pPr algn="l">
              <a:lnSpc>
                <a:spcPts val="7150"/>
              </a:lnSpc>
            </a:pPr>
            <a:r>
              <a:rPr lang="en-US" sz="6500" b="1">
                <a:solidFill>
                  <a:srgbClr val="02CDFF"/>
                </a:solidFill>
                <a:latin typeface="Barlow Condensed Bold"/>
                <a:ea typeface="Barlow Condensed Bold"/>
                <a:cs typeface="Barlow Condensed Bold"/>
                <a:sym typeface="Barlow Condensed Bold"/>
              </a:rPr>
              <a:t>Indice</a:t>
            </a:r>
          </a:p>
        </p:txBody>
      </p:sp>
      <p:sp>
        <p:nvSpPr>
          <p:cNvPr id="11" name="TextBox 11"/>
          <p:cNvSpPr txBox="1"/>
          <p:nvPr/>
        </p:nvSpPr>
        <p:spPr>
          <a:xfrm>
            <a:off x="3909235" y="2809844"/>
            <a:ext cx="13600208" cy="6793170"/>
          </a:xfrm>
          <a:prstGeom prst="rect">
            <a:avLst/>
          </a:prstGeom>
        </p:spPr>
        <p:txBody>
          <a:bodyPr lIns="0" tIns="0" rIns="0" bIns="0" rtlCol="0" anchor="t">
            <a:spAutoFit/>
          </a:bodyPr>
          <a:lstStyle/>
          <a:p>
            <a:pPr algn="l">
              <a:lnSpc>
                <a:spcPts val="5983"/>
              </a:lnSpc>
            </a:pPr>
            <a:r>
              <a:rPr lang="en-US" sz="4274">
                <a:solidFill>
                  <a:srgbClr val="000000"/>
                </a:solidFill>
                <a:latin typeface="Barlow Condensed"/>
                <a:ea typeface="Barlow Condensed"/>
                <a:cs typeface="Barlow Condensed"/>
                <a:sym typeface="Barlow Condensed"/>
              </a:rPr>
              <a:t>Introduzione al Problema</a:t>
            </a:r>
          </a:p>
          <a:p>
            <a:pPr algn="l">
              <a:lnSpc>
                <a:spcPts val="5983"/>
              </a:lnSpc>
            </a:pPr>
            <a:r>
              <a:rPr lang="en-US" sz="4274">
                <a:solidFill>
                  <a:srgbClr val="000000"/>
                </a:solidFill>
                <a:latin typeface="Barlow Condensed"/>
                <a:ea typeface="Barlow Condensed"/>
                <a:cs typeface="Barlow Condensed"/>
                <a:sym typeface="Barlow Condensed"/>
              </a:rPr>
              <a:t>Obiettivo e domande della Ricerca</a:t>
            </a:r>
          </a:p>
          <a:p>
            <a:pPr algn="l">
              <a:lnSpc>
                <a:spcPts val="5983"/>
              </a:lnSpc>
            </a:pPr>
            <a:r>
              <a:rPr lang="en-US" sz="4274">
                <a:solidFill>
                  <a:srgbClr val="000000"/>
                </a:solidFill>
                <a:latin typeface="Barlow Condensed"/>
                <a:ea typeface="Barlow Condensed"/>
                <a:cs typeface="Barlow Condensed"/>
                <a:sym typeface="Barlow Condensed"/>
              </a:rPr>
              <a:t>Metodologia di ricerca a doppio stadio</a:t>
            </a:r>
          </a:p>
          <a:p>
            <a:pPr algn="l">
              <a:lnSpc>
                <a:spcPts val="5983"/>
              </a:lnSpc>
            </a:pPr>
            <a:r>
              <a:rPr lang="en-US" sz="4274">
                <a:solidFill>
                  <a:srgbClr val="000000"/>
                </a:solidFill>
                <a:latin typeface="Barlow Condensed"/>
                <a:ea typeface="Barlow Condensed"/>
                <a:cs typeface="Barlow Condensed"/>
                <a:sym typeface="Barlow Condensed"/>
              </a:rPr>
              <a:t>Sintesi della letteratura</a:t>
            </a:r>
          </a:p>
          <a:p>
            <a:pPr algn="l">
              <a:lnSpc>
                <a:spcPts val="5983"/>
              </a:lnSpc>
            </a:pPr>
            <a:r>
              <a:rPr lang="en-US" sz="4274">
                <a:solidFill>
                  <a:srgbClr val="000000"/>
                </a:solidFill>
                <a:latin typeface="Barlow Condensed"/>
                <a:ea typeface="Barlow Condensed"/>
                <a:cs typeface="Barlow Condensed"/>
                <a:sym typeface="Barlow Condensed"/>
              </a:rPr>
              <a:t>Bias nei Modelli di Linguaggio Generativo GPT: Analisi Caso 1</a:t>
            </a:r>
          </a:p>
          <a:p>
            <a:pPr algn="l">
              <a:lnSpc>
                <a:spcPts val="5983"/>
              </a:lnSpc>
            </a:pPr>
            <a:r>
              <a:rPr lang="en-US" sz="4274">
                <a:solidFill>
                  <a:srgbClr val="000000"/>
                </a:solidFill>
                <a:latin typeface="Barlow Condensed"/>
                <a:ea typeface="Barlow Condensed"/>
                <a:cs typeface="Barlow Condensed"/>
                <a:sym typeface="Barlow Condensed"/>
              </a:rPr>
              <a:t>Bias nei Modelli di Generazione di Immagini: Analisi Caso 2</a:t>
            </a:r>
          </a:p>
          <a:p>
            <a:pPr algn="l">
              <a:lnSpc>
                <a:spcPts val="5983"/>
              </a:lnSpc>
            </a:pPr>
            <a:r>
              <a:rPr lang="en-US" sz="4274">
                <a:solidFill>
                  <a:srgbClr val="000000"/>
                </a:solidFill>
                <a:latin typeface="Barlow Condensed"/>
                <a:ea typeface="Barlow Condensed"/>
                <a:cs typeface="Barlow Condensed"/>
                <a:sym typeface="Barlow Condensed"/>
              </a:rPr>
              <a:t>Analisi Caso di Studio Crows-Pairs: Valutazione e Mitigazione</a:t>
            </a:r>
          </a:p>
          <a:p>
            <a:pPr algn="l">
              <a:lnSpc>
                <a:spcPts val="5983"/>
              </a:lnSpc>
            </a:pPr>
            <a:r>
              <a:rPr lang="en-US" sz="4274">
                <a:solidFill>
                  <a:srgbClr val="000000"/>
                </a:solidFill>
                <a:latin typeface="Barlow Condensed"/>
                <a:ea typeface="Barlow Condensed"/>
                <a:cs typeface="Barlow Condensed"/>
                <a:sym typeface="Barlow Condensed"/>
              </a:rPr>
              <a:t>Risultati e sviluppi futuri</a:t>
            </a:r>
          </a:p>
          <a:p>
            <a:pPr algn="l">
              <a:lnSpc>
                <a:spcPts val="5983"/>
              </a:lnSpc>
            </a:pPr>
            <a:r>
              <a:rPr lang="en-US" sz="4274">
                <a:solidFill>
                  <a:srgbClr val="000000"/>
                </a:solidFill>
                <a:latin typeface="Barlow Condensed"/>
                <a:ea typeface="Barlow Condensed"/>
                <a:cs typeface="Barlow Condensed"/>
                <a:sym typeface="Barlow Condensed"/>
              </a:rPr>
              <a:t>Conclusioni</a:t>
            </a:r>
          </a:p>
        </p:txBody>
      </p:sp>
      <p:sp>
        <p:nvSpPr>
          <p:cNvPr id="12" name="Freeform 12"/>
          <p:cNvSpPr/>
          <p:nvPr/>
        </p:nvSpPr>
        <p:spPr>
          <a:xfrm>
            <a:off x="878523" y="2289020"/>
            <a:ext cx="9279430" cy="266784"/>
          </a:xfrm>
          <a:custGeom>
            <a:avLst/>
            <a:gdLst/>
            <a:ahLst/>
            <a:cxnLst/>
            <a:rect l="l" t="t" r="r" b="b"/>
            <a:pathLst>
              <a:path w="9279430" h="266784">
                <a:moveTo>
                  <a:pt x="0" y="0"/>
                </a:moveTo>
                <a:lnTo>
                  <a:pt x="9279430" y="0"/>
                </a:lnTo>
                <a:lnTo>
                  <a:pt x="9279430" y="266784"/>
                </a:lnTo>
                <a:lnTo>
                  <a:pt x="0" y="266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AR"/>
          </a:p>
        </p:txBody>
      </p:sp>
      <p:grpSp>
        <p:nvGrpSpPr>
          <p:cNvPr id="13" name="Group 13"/>
          <p:cNvGrpSpPr/>
          <p:nvPr/>
        </p:nvGrpSpPr>
        <p:grpSpPr>
          <a:xfrm>
            <a:off x="17726025" y="7517955"/>
            <a:ext cx="47625" cy="1740345"/>
            <a:chOff x="0" y="0"/>
            <a:chExt cx="12543" cy="458362"/>
          </a:xfrm>
        </p:grpSpPr>
        <p:sp>
          <p:nvSpPr>
            <p:cNvPr id="14" name="Freeform 14"/>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5" name="TextBox 15"/>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74448" y="123775"/>
            <a:ext cx="6024007" cy="1263587"/>
            <a:chOff x="0" y="0"/>
            <a:chExt cx="8032010" cy="1684783"/>
          </a:xfrm>
        </p:grpSpPr>
        <p:sp>
          <p:nvSpPr>
            <p:cNvPr id="17" name="Freeform 17"/>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7"/>
              <a:stretch>
                <a:fillRect/>
              </a:stretch>
            </a:blipFill>
          </p:spPr>
          <p:txBody>
            <a:bodyPr/>
            <a:lstStyle/>
            <a:p>
              <a:endParaRPr lang="es-AR"/>
            </a:p>
          </p:txBody>
        </p:sp>
        <p:sp>
          <p:nvSpPr>
            <p:cNvPr id="18" name="Freeform 18"/>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8"/>
              <a:stretch>
                <a:fillRect t="-48642" r="-5866" b="-43547"/>
              </a:stretch>
            </a:blipFill>
          </p:spPr>
          <p:txBody>
            <a:bodyPr/>
            <a:lstStyle/>
            <a:p>
              <a:endParaRPr lang="es-AR"/>
            </a:p>
          </p:txBody>
        </p:sp>
      </p:grpSp>
      <p:sp>
        <p:nvSpPr>
          <p:cNvPr id="19" name="Freeform 19"/>
          <p:cNvSpPr/>
          <p:nvPr/>
        </p:nvSpPr>
        <p:spPr>
          <a:xfrm>
            <a:off x="3499548" y="5416167"/>
            <a:ext cx="239747" cy="2490878"/>
          </a:xfrm>
          <a:custGeom>
            <a:avLst/>
            <a:gdLst/>
            <a:ahLst/>
            <a:cxnLst/>
            <a:rect l="l" t="t" r="r" b="b"/>
            <a:pathLst>
              <a:path w="239747" h="2490878">
                <a:moveTo>
                  <a:pt x="0" y="0"/>
                </a:moveTo>
                <a:lnTo>
                  <a:pt x="239747" y="0"/>
                </a:lnTo>
                <a:lnTo>
                  <a:pt x="239747" y="2490877"/>
                </a:lnTo>
                <a:lnTo>
                  <a:pt x="0" y="2490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20" name="Freeform 20"/>
          <p:cNvSpPr/>
          <p:nvPr/>
        </p:nvSpPr>
        <p:spPr>
          <a:xfrm>
            <a:off x="3499548" y="6942970"/>
            <a:ext cx="239747" cy="2490878"/>
          </a:xfrm>
          <a:custGeom>
            <a:avLst/>
            <a:gdLst/>
            <a:ahLst/>
            <a:cxnLst/>
            <a:rect l="l" t="t" r="r" b="b"/>
            <a:pathLst>
              <a:path w="239747" h="2490878">
                <a:moveTo>
                  <a:pt x="0" y="0"/>
                </a:moveTo>
                <a:lnTo>
                  <a:pt x="239747" y="0"/>
                </a:lnTo>
                <a:lnTo>
                  <a:pt x="239747" y="2490877"/>
                </a:lnTo>
                <a:lnTo>
                  <a:pt x="0" y="2490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grpSp>
        <p:nvGrpSpPr>
          <p:cNvPr id="12" name="Group 12"/>
          <p:cNvGrpSpPr/>
          <p:nvPr/>
        </p:nvGrpSpPr>
        <p:grpSpPr>
          <a:xfrm>
            <a:off x="209550" y="1687001"/>
            <a:ext cx="5544338" cy="8574643"/>
            <a:chOff x="0" y="0"/>
            <a:chExt cx="7392451" cy="11432857"/>
          </a:xfrm>
        </p:grpSpPr>
        <p:pic>
          <p:nvPicPr>
            <p:cNvPr id="13" name="Picture 13"/>
            <p:cNvPicPr>
              <a:picLocks noChangeAspect="1"/>
            </p:cNvPicPr>
            <p:nvPr/>
          </p:nvPicPr>
          <p:blipFill>
            <a:blip r:embed="rId3"/>
            <a:srcRect l="30308" r="30308"/>
            <a:stretch>
              <a:fillRect/>
            </a:stretch>
          </p:blipFill>
          <p:spPr>
            <a:xfrm>
              <a:off x="0" y="0"/>
              <a:ext cx="7392451" cy="11432857"/>
            </a:xfrm>
            <a:prstGeom prst="rect">
              <a:avLst/>
            </a:prstGeom>
          </p:spPr>
        </p:pic>
      </p:grpSp>
      <p:sp>
        <p:nvSpPr>
          <p:cNvPr id="14" name="TextBox 14"/>
          <p:cNvSpPr txBox="1"/>
          <p:nvPr/>
        </p:nvSpPr>
        <p:spPr>
          <a:xfrm>
            <a:off x="9953774" y="114695"/>
            <a:ext cx="7305526" cy="856461"/>
          </a:xfrm>
          <a:prstGeom prst="rect">
            <a:avLst/>
          </a:prstGeom>
        </p:spPr>
        <p:txBody>
          <a:bodyPr lIns="0" tIns="0" rIns="0" bIns="0" rtlCol="0" anchor="t">
            <a:spAutoFit/>
          </a:bodyPr>
          <a:lstStyle/>
          <a:p>
            <a:pPr algn="l">
              <a:lnSpc>
                <a:spcPts val="6615"/>
              </a:lnSpc>
            </a:pPr>
            <a:r>
              <a:rPr lang="en-US" sz="6014" b="1">
                <a:solidFill>
                  <a:srgbClr val="02CDFF"/>
                </a:solidFill>
                <a:latin typeface="Barlow Condensed Bold"/>
                <a:ea typeface="Barlow Condensed Bold"/>
                <a:cs typeface="Barlow Condensed Bold"/>
                <a:sym typeface="Barlow Condensed Bold"/>
              </a:rPr>
              <a:t>Introduzione al Problema</a:t>
            </a:r>
          </a:p>
        </p:txBody>
      </p:sp>
      <p:grpSp>
        <p:nvGrpSpPr>
          <p:cNvPr id="15" name="Group 15"/>
          <p:cNvGrpSpPr/>
          <p:nvPr/>
        </p:nvGrpSpPr>
        <p:grpSpPr>
          <a:xfrm>
            <a:off x="7477913" y="2193048"/>
            <a:ext cx="677751" cy="677751"/>
            <a:chOff x="0" y="0"/>
            <a:chExt cx="178502" cy="178502"/>
          </a:xfrm>
        </p:grpSpPr>
        <p:sp>
          <p:nvSpPr>
            <p:cNvPr id="16" name="Freeform 16"/>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7" name="TextBox 17"/>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8475034" y="2832699"/>
            <a:ext cx="3565661" cy="23253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Gli algoritmi di IA influenzano la vita quotidiana e le applicazioni professionali come la comunicazione, la giustizia, la sanità e altri settori.</a:t>
            </a:r>
          </a:p>
        </p:txBody>
      </p:sp>
      <p:sp>
        <p:nvSpPr>
          <p:cNvPr id="19" name="TextBox 19"/>
          <p:cNvSpPr txBox="1"/>
          <p:nvPr/>
        </p:nvSpPr>
        <p:spPr>
          <a:xfrm>
            <a:off x="7568734" y="236904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0" name="TextBox 20"/>
          <p:cNvSpPr txBox="1"/>
          <p:nvPr/>
        </p:nvSpPr>
        <p:spPr>
          <a:xfrm>
            <a:off x="8475034" y="2077898"/>
            <a:ext cx="2680984" cy="860426"/>
          </a:xfrm>
          <a:prstGeom prst="rect">
            <a:avLst/>
          </a:prstGeom>
        </p:spPr>
        <p:txBody>
          <a:bodyPr lIns="0" tIns="0" rIns="0" bIns="0" rtlCol="0" anchor="t">
            <a:spAutoFit/>
          </a:bodyPr>
          <a:lstStyle/>
          <a:p>
            <a:pPr algn="l">
              <a:lnSpc>
                <a:spcPts val="3499"/>
              </a:lnSpc>
            </a:pPr>
            <a:r>
              <a:rPr lang="en-US" sz="2499" b="1">
                <a:solidFill>
                  <a:srgbClr val="02CDFF"/>
                </a:solidFill>
                <a:latin typeface="Open Sans Bold"/>
                <a:ea typeface="Open Sans Bold"/>
                <a:cs typeface="Open Sans Bold"/>
                <a:sym typeface="Open Sans Bold"/>
              </a:rPr>
              <a:t>Condizioni</a:t>
            </a:r>
          </a:p>
          <a:p>
            <a:pPr algn="l">
              <a:lnSpc>
                <a:spcPts val="3499"/>
              </a:lnSpc>
              <a:spcBef>
                <a:spcPct val="0"/>
              </a:spcBef>
            </a:pPr>
            <a:endParaRPr lang="en-US" sz="2499" b="1">
              <a:solidFill>
                <a:srgbClr val="02CDFF"/>
              </a:solidFill>
              <a:latin typeface="Open Sans Bold"/>
              <a:ea typeface="Open Sans Bold"/>
              <a:cs typeface="Open Sans Bold"/>
              <a:sym typeface="Open Sans Bold"/>
            </a:endParaRPr>
          </a:p>
        </p:txBody>
      </p:sp>
      <p:grpSp>
        <p:nvGrpSpPr>
          <p:cNvPr id="21" name="Group 21"/>
          <p:cNvGrpSpPr/>
          <p:nvPr/>
        </p:nvGrpSpPr>
        <p:grpSpPr>
          <a:xfrm>
            <a:off x="12641086" y="2193048"/>
            <a:ext cx="677751" cy="677751"/>
            <a:chOff x="0" y="0"/>
            <a:chExt cx="178502" cy="178502"/>
          </a:xfrm>
        </p:grpSpPr>
        <p:sp>
          <p:nvSpPr>
            <p:cNvPr id="22" name="Freeform 22"/>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23" name="TextBox 23"/>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1156018" y="6826420"/>
            <a:ext cx="3683338" cy="2715895"/>
          </a:xfrm>
          <a:prstGeom prst="rect">
            <a:avLst/>
          </a:prstGeom>
        </p:spPr>
        <p:txBody>
          <a:bodyPr lIns="0" tIns="0" rIns="0" bIns="0" rtlCol="0" anchor="t">
            <a:spAutoFit/>
          </a:bodyPr>
          <a:lstStyle/>
          <a:p>
            <a:pPr algn="l">
              <a:lnSpc>
                <a:spcPts val="3079"/>
              </a:lnSpc>
            </a:pPr>
            <a:r>
              <a:rPr lang="en-US" sz="2199">
                <a:solidFill>
                  <a:srgbClr val="1F2020"/>
                </a:solidFill>
                <a:latin typeface="Open Sans"/>
                <a:ea typeface="Open Sans"/>
                <a:cs typeface="Open Sans"/>
                <a:sym typeface="Open Sans"/>
              </a:rPr>
              <a:t>I bias culturali riflettono le disuguaglianze.</a:t>
            </a:r>
          </a:p>
          <a:p>
            <a:pPr algn="l">
              <a:lnSpc>
                <a:spcPts val="3079"/>
              </a:lnSpc>
            </a:pPr>
            <a:r>
              <a:rPr lang="en-US" sz="2199">
                <a:solidFill>
                  <a:srgbClr val="1F2020"/>
                </a:solidFill>
                <a:latin typeface="Open Sans"/>
                <a:ea typeface="Open Sans"/>
                <a:cs typeface="Open Sans"/>
                <a:sym typeface="Open Sans"/>
              </a:rPr>
              <a:t> I modelli generativi amplificano i valori culturali occidentali a causa dei dati di addestramento.</a:t>
            </a:r>
          </a:p>
          <a:p>
            <a:pPr algn="l">
              <a:lnSpc>
                <a:spcPts val="3079"/>
              </a:lnSpc>
              <a:spcBef>
                <a:spcPct val="0"/>
              </a:spcBef>
            </a:pPr>
            <a:endParaRPr lang="en-US" sz="2199">
              <a:solidFill>
                <a:srgbClr val="1F2020"/>
              </a:solidFill>
              <a:latin typeface="Open Sans"/>
              <a:ea typeface="Open Sans"/>
              <a:cs typeface="Open Sans"/>
              <a:sym typeface="Open Sans"/>
            </a:endParaRPr>
          </a:p>
        </p:txBody>
      </p:sp>
      <p:sp>
        <p:nvSpPr>
          <p:cNvPr id="25" name="TextBox 25"/>
          <p:cNvSpPr txBox="1"/>
          <p:nvPr/>
        </p:nvSpPr>
        <p:spPr>
          <a:xfrm>
            <a:off x="12455365" y="189586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6" name="TextBox 26"/>
          <p:cNvSpPr txBox="1"/>
          <p:nvPr/>
        </p:nvSpPr>
        <p:spPr>
          <a:xfrm>
            <a:off x="11156018" y="6139144"/>
            <a:ext cx="2662786" cy="422276"/>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Disuguaglianza</a:t>
            </a:r>
          </a:p>
        </p:txBody>
      </p:sp>
      <p:grpSp>
        <p:nvGrpSpPr>
          <p:cNvPr id="27" name="Group 27"/>
          <p:cNvGrpSpPr/>
          <p:nvPr/>
        </p:nvGrpSpPr>
        <p:grpSpPr>
          <a:xfrm>
            <a:off x="10257865" y="6186769"/>
            <a:ext cx="677751" cy="677751"/>
            <a:chOff x="0" y="0"/>
            <a:chExt cx="178502" cy="178502"/>
          </a:xfrm>
        </p:grpSpPr>
        <p:sp>
          <p:nvSpPr>
            <p:cNvPr id="28" name="Freeform 28"/>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29" name="TextBox 29"/>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3638207" y="2832699"/>
            <a:ext cx="2957481" cy="2325370"/>
          </a:xfrm>
          <a:prstGeom prst="rect">
            <a:avLst/>
          </a:prstGeom>
        </p:spPr>
        <p:txBody>
          <a:bodyPr lIns="0" tIns="0" rIns="0" bIns="0" rtlCol="0" anchor="t">
            <a:spAutoFit/>
          </a:bodyPr>
          <a:lstStyle/>
          <a:p>
            <a:pPr algn="l">
              <a:lnSpc>
                <a:spcPts val="3079"/>
              </a:lnSpc>
            </a:pPr>
            <a:r>
              <a:rPr lang="en-US" sz="2199">
                <a:solidFill>
                  <a:srgbClr val="1F2020"/>
                </a:solidFill>
                <a:latin typeface="Open Sans"/>
                <a:ea typeface="Open Sans"/>
                <a:cs typeface="Open Sans"/>
                <a:sym typeface="Open Sans"/>
              </a:rPr>
              <a:t>I modelli di IA amplificano stereotipi, compromettendo l'equità nei processi decisionali.</a:t>
            </a:r>
          </a:p>
          <a:p>
            <a:pPr algn="l">
              <a:lnSpc>
                <a:spcPts val="3079"/>
              </a:lnSpc>
              <a:spcBef>
                <a:spcPct val="0"/>
              </a:spcBef>
            </a:pPr>
            <a:endParaRPr lang="en-US" sz="2199">
              <a:solidFill>
                <a:srgbClr val="1F2020"/>
              </a:solidFill>
              <a:latin typeface="Open Sans"/>
              <a:ea typeface="Open Sans"/>
              <a:cs typeface="Open Sans"/>
              <a:sym typeface="Open Sans"/>
            </a:endParaRPr>
          </a:p>
        </p:txBody>
      </p:sp>
      <p:sp>
        <p:nvSpPr>
          <p:cNvPr id="31" name="TextBox 31"/>
          <p:cNvSpPr txBox="1"/>
          <p:nvPr/>
        </p:nvSpPr>
        <p:spPr>
          <a:xfrm>
            <a:off x="10348685" y="636276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2" name="TextBox 32"/>
          <p:cNvSpPr txBox="1"/>
          <p:nvPr/>
        </p:nvSpPr>
        <p:spPr>
          <a:xfrm>
            <a:off x="13638207" y="2145423"/>
            <a:ext cx="2012018" cy="860426"/>
          </a:xfrm>
          <a:prstGeom prst="rect">
            <a:avLst/>
          </a:prstGeom>
        </p:spPr>
        <p:txBody>
          <a:bodyPr lIns="0" tIns="0" rIns="0" bIns="0" rtlCol="0" anchor="t">
            <a:spAutoFit/>
          </a:bodyPr>
          <a:lstStyle/>
          <a:p>
            <a:pPr algn="l">
              <a:lnSpc>
                <a:spcPts val="3499"/>
              </a:lnSpc>
            </a:pPr>
            <a:r>
              <a:rPr lang="en-US" sz="2499" b="1">
                <a:solidFill>
                  <a:srgbClr val="02CDFF"/>
                </a:solidFill>
                <a:latin typeface="Open Sans Bold"/>
                <a:ea typeface="Open Sans Bold"/>
                <a:cs typeface="Open Sans Bold"/>
                <a:sym typeface="Open Sans Bold"/>
              </a:rPr>
              <a:t>Problema</a:t>
            </a:r>
          </a:p>
          <a:p>
            <a:pPr algn="l">
              <a:lnSpc>
                <a:spcPts val="3499"/>
              </a:lnSpc>
              <a:spcBef>
                <a:spcPct val="0"/>
              </a:spcBef>
            </a:pPr>
            <a:endParaRPr lang="en-US" sz="2499" b="1">
              <a:solidFill>
                <a:srgbClr val="02CDFF"/>
              </a:solidFill>
              <a:latin typeface="Open Sans Bold"/>
              <a:ea typeface="Open Sans Bold"/>
              <a:cs typeface="Open Sans Bold"/>
              <a:sym typeface="Open Sans Bold"/>
            </a:endParaRPr>
          </a:p>
        </p:txBody>
      </p:sp>
      <p:sp>
        <p:nvSpPr>
          <p:cNvPr id="33" name="Freeform 33"/>
          <p:cNvSpPr/>
          <p:nvPr/>
        </p:nvSpPr>
        <p:spPr>
          <a:xfrm>
            <a:off x="174448" y="123775"/>
            <a:ext cx="3752079" cy="1263587"/>
          </a:xfrm>
          <a:custGeom>
            <a:avLst/>
            <a:gdLst/>
            <a:ahLst/>
            <a:cxnLst/>
            <a:rect l="l" t="t" r="r" b="b"/>
            <a:pathLst>
              <a:path w="3752079" h="1263587">
                <a:moveTo>
                  <a:pt x="0" y="0"/>
                </a:moveTo>
                <a:lnTo>
                  <a:pt x="3752079" y="0"/>
                </a:lnTo>
                <a:lnTo>
                  <a:pt x="3752079" y="1263587"/>
                </a:lnTo>
                <a:lnTo>
                  <a:pt x="0" y="1263587"/>
                </a:lnTo>
                <a:lnTo>
                  <a:pt x="0" y="0"/>
                </a:lnTo>
                <a:close/>
              </a:path>
            </a:pathLst>
          </a:custGeom>
          <a:blipFill>
            <a:blip r:embed="rId4"/>
            <a:stretch>
              <a:fillRect/>
            </a:stretch>
          </a:blipFill>
        </p:spPr>
        <p:txBody>
          <a:bodyPr/>
          <a:lstStyle/>
          <a:p>
            <a:endParaRPr lang="es-AR"/>
          </a:p>
        </p:txBody>
      </p:sp>
      <p:sp>
        <p:nvSpPr>
          <p:cNvPr id="34" name="TextBox 34"/>
          <p:cNvSpPr txBox="1"/>
          <p:nvPr/>
        </p:nvSpPr>
        <p:spPr>
          <a:xfrm>
            <a:off x="12722382" y="23367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5" name="Freeform 35"/>
          <p:cNvSpPr/>
          <p:nvPr/>
        </p:nvSpPr>
        <p:spPr>
          <a:xfrm>
            <a:off x="9786951" y="954885"/>
            <a:ext cx="7443774" cy="214009"/>
          </a:xfrm>
          <a:custGeom>
            <a:avLst/>
            <a:gdLst/>
            <a:ahLst/>
            <a:cxnLst/>
            <a:rect l="l" t="t" r="r" b="b"/>
            <a:pathLst>
              <a:path w="7443774" h="214009">
                <a:moveTo>
                  <a:pt x="0" y="0"/>
                </a:moveTo>
                <a:lnTo>
                  <a:pt x="7443774" y="0"/>
                </a:lnTo>
                <a:lnTo>
                  <a:pt x="7443774" y="214009"/>
                </a:lnTo>
                <a:lnTo>
                  <a:pt x="0" y="2140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AR"/>
          </a:p>
        </p:txBody>
      </p:sp>
      <p:grpSp>
        <p:nvGrpSpPr>
          <p:cNvPr id="36" name="Group 36"/>
          <p:cNvGrpSpPr/>
          <p:nvPr/>
        </p:nvGrpSpPr>
        <p:grpSpPr>
          <a:xfrm>
            <a:off x="174448" y="123775"/>
            <a:ext cx="6024007" cy="1263587"/>
            <a:chOff x="0" y="0"/>
            <a:chExt cx="8032010" cy="1684783"/>
          </a:xfrm>
        </p:grpSpPr>
        <p:sp>
          <p:nvSpPr>
            <p:cNvPr id="37" name="Freeform 37"/>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4"/>
              <a:stretch>
                <a:fillRect/>
              </a:stretch>
            </a:blipFill>
          </p:spPr>
          <p:txBody>
            <a:bodyPr/>
            <a:lstStyle/>
            <a:p>
              <a:endParaRPr lang="es-AR"/>
            </a:p>
          </p:txBody>
        </p:sp>
        <p:sp>
          <p:nvSpPr>
            <p:cNvPr id="38" name="Freeform 38"/>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7"/>
              <a:stretch>
                <a:fillRect t="-48642" r="-5866" b="-43547"/>
              </a:stretch>
            </a:blipFill>
          </p:spPr>
          <p:txBody>
            <a:bodyPr/>
            <a:lstStyle/>
            <a:p>
              <a:endParaRPr lang="es-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803188" y="1194435"/>
            <a:ext cx="8207692" cy="8229600"/>
            <a:chOff x="0" y="0"/>
            <a:chExt cx="10943590" cy="10972800"/>
          </a:xfrm>
        </p:grpSpPr>
        <p:pic>
          <p:nvPicPr>
            <p:cNvPr id="12" name="Picture 12"/>
            <p:cNvPicPr>
              <a:picLocks noChangeAspect="1"/>
            </p:cNvPicPr>
            <p:nvPr/>
          </p:nvPicPr>
          <p:blipFill>
            <a:blip r:embed="rId3"/>
            <a:srcRect l="2999" r="2999"/>
            <a:stretch>
              <a:fillRect/>
            </a:stretch>
          </p:blipFill>
          <p:spPr>
            <a:xfrm>
              <a:off x="0" y="0"/>
              <a:ext cx="10943590" cy="10972800"/>
            </a:xfrm>
            <a:prstGeom prst="rect">
              <a:avLst/>
            </a:prstGeom>
          </p:spPr>
        </p:pic>
      </p:grpSp>
      <p:grpSp>
        <p:nvGrpSpPr>
          <p:cNvPr id="13" name="Group 13"/>
          <p:cNvGrpSpPr/>
          <p:nvPr/>
        </p:nvGrpSpPr>
        <p:grpSpPr>
          <a:xfrm>
            <a:off x="473588" y="4311281"/>
            <a:ext cx="677751" cy="677751"/>
            <a:chOff x="0" y="0"/>
            <a:chExt cx="178502" cy="178502"/>
          </a:xfrm>
        </p:grpSpPr>
        <p:sp>
          <p:nvSpPr>
            <p:cNvPr id="14" name="Freeform 14"/>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5" name="TextBox 15"/>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473588" y="5404700"/>
            <a:ext cx="677751" cy="677751"/>
            <a:chOff x="0" y="0"/>
            <a:chExt cx="178502" cy="178502"/>
          </a:xfrm>
        </p:grpSpPr>
        <p:sp>
          <p:nvSpPr>
            <p:cNvPr id="17" name="Freeform 17"/>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8" name="TextBox 18"/>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73588" y="6504572"/>
            <a:ext cx="677751" cy="677751"/>
            <a:chOff x="0" y="0"/>
            <a:chExt cx="178502" cy="178502"/>
          </a:xfrm>
        </p:grpSpPr>
        <p:sp>
          <p:nvSpPr>
            <p:cNvPr id="20" name="Freeform 20"/>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21" name="TextBox 21"/>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73588" y="7610743"/>
            <a:ext cx="677751" cy="677751"/>
            <a:chOff x="0" y="0"/>
            <a:chExt cx="178502" cy="178502"/>
          </a:xfrm>
        </p:grpSpPr>
        <p:sp>
          <p:nvSpPr>
            <p:cNvPr id="23" name="Freeform 23"/>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24" name="TextBox 24"/>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26" name="TextBox 26"/>
          <p:cNvSpPr txBox="1"/>
          <p:nvPr/>
        </p:nvSpPr>
        <p:spPr>
          <a:xfrm>
            <a:off x="473588" y="1822732"/>
            <a:ext cx="6975607" cy="1753360"/>
          </a:xfrm>
          <a:prstGeom prst="rect">
            <a:avLst/>
          </a:prstGeom>
        </p:spPr>
        <p:txBody>
          <a:bodyPr lIns="0" tIns="0" rIns="0" bIns="0" rtlCol="0" anchor="t">
            <a:spAutoFit/>
          </a:bodyPr>
          <a:lstStyle/>
          <a:p>
            <a:pPr algn="l">
              <a:lnSpc>
                <a:spcPts val="6804"/>
              </a:lnSpc>
            </a:pPr>
            <a:r>
              <a:rPr lang="en-US" sz="6186" b="1">
                <a:solidFill>
                  <a:srgbClr val="02CDFF"/>
                </a:solidFill>
                <a:latin typeface="Barlow Condensed Bold"/>
                <a:ea typeface="Barlow Condensed Bold"/>
                <a:cs typeface="Barlow Condensed Bold"/>
                <a:sym typeface="Barlow Condensed Bold"/>
              </a:rPr>
              <a:t>Perché i Bias Culturali Sono Importanti?</a:t>
            </a:r>
          </a:p>
        </p:txBody>
      </p:sp>
      <p:sp>
        <p:nvSpPr>
          <p:cNvPr id="27" name="TextBox 27"/>
          <p:cNvSpPr txBox="1"/>
          <p:nvPr/>
        </p:nvSpPr>
        <p:spPr>
          <a:xfrm>
            <a:off x="1394467" y="4477754"/>
            <a:ext cx="6416129" cy="763270"/>
          </a:xfrm>
          <a:prstGeom prst="rect">
            <a:avLst/>
          </a:prstGeom>
        </p:spPr>
        <p:txBody>
          <a:bodyPr lIns="0" tIns="0" rIns="0" bIns="0" rtlCol="0" anchor="t">
            <a:spAutoFit/>
          </a:bodyPr>
          <a:lstStyle/>
          <a:p>
            <a:pPr algn="l">
              <a:lnSpc>
                <a:spcPts val="3079"/>
              </a:lnSpc>
            </a:pPr>
            <a:r>
              <a:rPr lang="en-US" sz="2199">
                <a:solidFill>
                  <a:srgbClr val="1F2020"/>
                </a:solidFill>
                <a:latin typeface="Open Sans"/>
                <a:ea typeface="Open Sans"/>
                <a:cs typeface="Open Sans"/>
                <a:sym typeface="Open Sans"/>
              </a:rPr>
              <a:t>L'IA è ampiamente utilizzata in contesti globali.</a:t>
            </a:r>
          </a:p>
          <a:p>
            <a:pPr algn="l">
              <a:lnSpc>
                <a:spcPts val="3079"/>
              </a:lnSpc>
              <a:spcBef>
                <a:spcPct val="0"/>
              </a:spcBef>
            </a:pPr>
            <a:endParaRPr lang="en-US" sz="2199">
              <a:solidFill>
                <a:srgbClr val="1F2020"/>
              </a:solidFill>
              <a:latin typeface="Open Sans"/>
              <a:ea typeface="Open Sans"/>
              <a:cs typeface="Open Sans"/>
              <a:sym typeface="Open Sans"/>
            </a:endParaRPr>
          </a:p>
        </p:txBody>
      </p:sp>
      <p:sp>
        <p:nvSpPr>
          <p:cNvPr id="28" name="TextBox 28"/>
          <p:cNvSpPr txBox="1"/>
          <p:nvPr/>
        </p:nvSpPr>
        <p:spPr>
          <a:xfrm>
            <a:off x="564408" y="448727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9" name="TextBox 29"/>
          <p:cNvSpPr txBox="1"/>
          <p:nvPr/>
        </p:nvSpPr>
        <p:spPr>
          <a:xfrm>
            <a:off x="1384942" y="5414010"/>
            <a:ext cx="6635622"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I bias influenzano la rappresentazione culturale, causando discriminazione. </a:t>
            </a:r>
          </a:p>
        </p:txBody>
      </p:sp>
      <p:sp>
        <p:nvSpPr>
          <p:cNvPr id="30" name="TextBox 30"/>
          <p:cNvSpPr txBox="1"/>
          <p:nvPr/>
        </p:nvSpPr>
        <p:spPr>
          <a:xfrm>
            <a:off x="564408" y="558069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1" name="TextBox 31"/>
          <p:cNvSpPr txBox="1"/>
          <p:nvPr/>
        </p:nvSpPr>
        <p:spPr>
          <a:xfrm>
            <a:off x="1394467" y="6466472"/>
            <a:ext cx="6805614"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Necessità di sviluppare modelli inclusivi e rappresentativi.</a:t>
            </a:r>
          </a:p>
        </p:txBody>
      </p:sp>
      <p:sp>
        <p:nvSpPr>
          <p:cNvPr id="32" name="TextBox 32"/>
          <p:cNvSpPr txBox="1"/>
          <p:nvPr/>
        </p:nvSpPr>
        <p:spPr>
          <a:xfrm>
            <a:off x="564408" y="668057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3" name="TextBox 33"/>
          <p:cNvSpPr txBox="1"/>
          <p:nvPr/>
        </p:nvSpPr>
        <p:spPr>
          <a:xfrm>
            <a:off x="1394467" y="7610665"/>
            <a:ext cx="6665770" cy="743771"/>
          </a:xfrm>
          <a:prstGeom prst="rect">
            <a:avLst/>
          </a:prstGeom>
        </p:spPr>
        <p:txBody>
          <a:bodyPr lIns="0" tIns="0" rIns="0" bIns="0" rtlCol="0" anchor="t">
            <a:spAutoFit/>
          </a:bodyPr>
          <a:lstStyle/>
          <a:p>
            <a:pPr algn="l">
              <a:lnSpc>
                <a:spcPts val="2997"/>
              </a:lnSpc>
              <a:spcBef>
                <a:spcPct val="0"/>
              </a:spcBef>
            </a:pPr>
            <a:r>
              <a:rPr lang="en-US" sz="2140">
                <a:solidFill>
                  <a:srgbClr val="1F2020"/>
                </a:solidFill>
                <a:latin typeface="Open Sans"/>
                <a:ea typeface="Open Sans"/>
                <a:cs typeface="Open Sans"/>
                <a:sym typeface="Open Sans"/>
              </a:rPr>
              <a:t>Implicazioni etiche e sociali nelle decisioni automatizzate.</a:t>
            </a:r>
          </a:p>
        </p:txBody>
      </p:sp>
      <p:sp>
        <p:nvSpPr>
          <p:cNvPr id="34" name="TextBox 34"/>
          <p:cNvSpPr txBox="1"/>
          <p:nvPr/>
        </p:nvSpPr>
        <p:spPr>
          <a:xfrm>
            <a:off x="564408" y="778674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35" name="Freeform 35"/>
          <p:cNvSpPr/>
          <p:nvPr/>
        </p:nvSpPr>
        <p:spPr>
          <a:xfrm>
            <a:off x="208449" y="3549795"/>
            <a:ext cx="7602147" cy="218562"/>
          </a:xfrm>
          <a:custGeom>
            <a:avLst/>
            <a:gdLst/>
            <a:ahLst/>
            <a:cxnLst/>
            <a:rect l="l" t="t" r="r" b="b"/>
            <a:pathLst>
              <a:path w="7602147" h="218562">
                <a:moveTo>
                  <a:pt x="0" y="0"/>
                </a:moveTo>
                <a:lnTo>
                  <a:pt x="7602147" y="0"/>
                </a:lnTo>
                <a:lnTo>
                  <a:pt x="7602147" y="218561"/>
                </a:lnTo>
                <a:lnTo>
                  <a:pt x="0" y="2185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grpSp>
        <p:nvGrpSpPr>
          <p:cNvPr id="36" name="Group 36"/>
          <p:cNvGrpSpPr/>
          <p:nvPr/>
        </p:nvGrpSpPr>
        <p:grpSpPr>
          <a:xfrm>
            <a:off x="174448" y="123775"/>
            <a:ext cx="6024007" cy="1263587"/>
            <a:chOff x="0" y="0"/>
            <a:chExt cx="8032010" cy="1684783"/>
          </a:xfrm>
        </p:grpSpPr>
        <p:sp>
          <p:nvSpPr>
            <p:cNvPr id="37" name="Freeform 37"/>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6"/>
              <a:stretch>
                <a:fillRect/>
              </a:stretch>
            </a:blipFill>
          </p:spPr>
          <p:txBody>
            <a:bodyPr/>
            <a:lstStyle/>
            <a:p>
              <a:endParaRPr lang="es-AR"/>
            </a:p>
          </p:txBody>
        </p:sp>
        <p:sp>
          <p:nvSpPr>
            <p:cNvPr id="38" name="Freeform 38"/>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7"/>
              <a:stretch>
                <a:fillRect t="-48642" r="-5866" b="-43547"/>
              </a:stretch>
            </a:blipFill>
          </p:spPr>
          <p:txBody>
            <a:bodyPr/>
            <a:lstStyle/>
            <a:p>
              <a:endParaRPr lang="es-AR"/>
            </a:p>
          </p:txBody>
        </p:sp>
      </p:grpSp>
      <p:sp>
        <p:nvSpPr>
          <p:cNvPr id="39" name="TextBox 39"/>
          <p:cNvSpPr txBox="1"/>
          <p:nvPr/>
        </p:nvSpPr>
        <p:spPr>
          <a:xfrm>
            <a:off x="9916093" y="-61913"/>
            <a:ext cx="6888510" cy="1028701"/>
          </a:xfrm>
          <a:prstGeom prst="rect">
            <a:avLst/>
          </a:prstGeom>
        </p:spPr>
        <p:txBody>
          <a:bodyPr lIns="0" tIns="0" rIns="0" bIns="0" rtlCol="0" anchor="t">
            <a:spAutoFit/>
          </a:bodyPr>
          <a:lstStyle/>
          <a:p>
            <a:pPr algn="ctr">
              <a:lnSpc>
                <a:spcPts val="8399"/>
              </a:lnSpc>
            </a:pPr>
            <a:r>
              <a:rPr lang="en-US" sz="5999" b="1">
                <a:solidFill>
                  <a:srgbClr val="02CDFF"/>
                </a:solidFill>
                <a:latin typeface="Barlow Condensed Bold"/>
                <a:ea typeface="Barlow Condensed Bold"/>
                <a:cs typeface="Barlow Condensed Bold"/>
                <a:sym typeface="Barlow Condensed Bold"/>
              </a:rPr>
              <a:t>Introduzione al Problema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17955"/>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74454" y="1715557"/>
            <a:ext cx="4893363" cy="8239125"/>
            <a:chOff x="0" y="0"/>
            <a:chExt cx="6524484" cy="10985500"/>
          </a:xfrm>
        </p:grpSpPr>
        <p:pic>
          <p:nvPicPr>
            <p:cNvPr id="12" name="Picture 12"/>
            <p:cNvPicPr>
              <a:picLocks noChangeAspect="1"/>
            </p:cNvPicPr>
            <p:nvPr/>
          </p:nvPicPr>
          <p:blipFill>
            <a:blip r:embed="rId3"/>
            <a:srcRect l="29590" r="29590"/>
            <a:stretch>
              <a:fillRect/>
            </a:stretch>
          </p:blipFill>
          <p:spPr>
            <a:xfrm>
              <a:off x="0" y="0"/>
              <a:ext cx="6524484" cy="10985500"/>
            </a:xfrm>
            <a:prstGeom prst="rect">
              <a:avLst/>
            </a:prstGeom>
          </p:spPr>
        </p:pic>
      </p:grpSp>
      <p:sp>
        <p:nvSpPr>
          <p:cNvPr id="13" name="Freeform 13"/>
          <p:cNvSpPr/>
          <p:nvPr/>
        </p:nvSpPr>
        <p:spPr>
          <a:xfrm>
            <a:off x="6531648" y="1742993"/>
            <a:ext cx="10603463" cy="304850"/>
          </a:xfrm>
          <a:custGeom>
            <a:avLst/>
            <a:gdLst/>
            <a:ahLst/>
            <a:cxnLst/>
            <a:rect l="l" t="t" r="r" b="b"/>
            <a:pathLst>
              <a:path w="10603463" h="304850">
                <a:moveTo>
                  <a:pt x="0" y="0"/>
                </a:moveTo>
                <a:lnTo>
                  <a:pt x="10603462" y="0"/>
                </a:lnTo>
                <a:lnTo>
                  <a:pt x="10603462" y="304850"/>
                </a:lnTo>
                <a:lnTo>
                  <a:pt x="0" y="3048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grpSp>
        <p:nvGrpSpPr>
          <p:cNvPr id="14" name="Group 14"/>
          <p:cNvGrpSpPr/>
          <p:nvPr/>
        </p:nvGrpSpPr>
        <p:grpSpPr>
          <a:xfrm>
            <a:off x="174448" y="123775"/>
            <a:ext cx="6024007" cy="1263587"/>
            <a:chOff x="0" y="0"/>
            <a:chExt cx="8032010" cy="1684783"/>
          </a:xfrm>
        </p:grpSpPr>
        <p:sp>
          <p:nvSpPr>
            <p:cNvPr id="15" name="Freeform 15"/>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6"/>
              <a:stretch>
                <a:fillRect/>
              </a:stretch>
            </a:blipFill>
          </p:spPr>
          <p:txBody>
            <a:bodyPr/>
            <a:lstStyle/>
            <a:p>
              <a:endParaRPr lang="es-AR"/>
            </a:p>
          </p:txBody>
        </p:sp>
        <p:sp>
          <p:nvSpPr>
            <p:cNvPr id="16" name="Freeform 16"/>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7"/>
              <a:stretch>
                <a:fillRect t="-48642" r="-5866" b="-43547"/>
              </a:stretch>
            </a:blipFill>
          </p:spPr>
          <p:txBody>
            <a:bodyPr/>
            <a:lstStyle/>
            <a:p>
              <a:endParaRPr lang="es-AR"/>
            </a:p>
          </p:txBody>
        </p:sp>
      </p:grpSp>
      <p:sp>
        <p:nvSpPr>
          <p:cNvPr id="17" name="TextBox 17"/>
          <p:cNvSpPr txBox="1"/>
          <p:nvPr/>
        </p:nvSpPr>
        <p:spPr>
          <a:xfrm>
            <a:off x="7108526" y="5287257"/>
            <a:ext cx="4774555" cy="2661697"/>
          </a:xfrm>
          <a:prstGeom prst="rect">
            <a:avLst/>
          </a:prstGeom>
        </p:spPr>
        <p:txBody>
          <a:bodyPr lIns="0" tIns="0" rIns="0" bIns="0" rtlCol="0" anchor="t">
            <a:spAutoFit/>
          </a:bodyPr>
          <a:lstStyle/>
          <a:p>
            <a:pPr algn="ctr">
              <a:lnSpc>
                <a:spcPts val="7117"/>
              </a:lnSpc>
            </a:pPr>
            <a:r>
              <a:rPr lang="en-US" sz="5083" b="1">
                <a:solidFill>
                  <a:srgbClr val="02CDFF"/>
                </a:solidFill>
                <a:latin typeface="Barlow Condensed Bold"/>
                <a:ea typeface="Barlow Condensed Bold"/>
                <a:cs typeface="Barlow Condensed Bold"/>
                <a:sym typeface="Barlow Condensed Bold"/>
              </a:rPr>
              <a:t>Domande di Ricerca </a:t>
            </a:r>
          </a:p>
          <a:p>
            <a:pPr algn="ctr">
              <a:lnSpc>
                <a:spcPts val="7117"/>
              </a:lnSpc>
            </a:pPr>
            <a:endParaRPr lang="en-US" sz="5083" b="1">
              <a:solidFill>
                <a:srgbClr val="02CDFF"/>
              </a:solidFill>
              <a:latin typeface="Barlow Condensed Bold"/>
              <a:ea typeface="Barlow Condensed Bold"/>
              <a:cs typeface="Barlow Condensed Bold"/>
              <a:sym typeface="Barlow Condensed Bold"/>
            </a:endParaRPr>
          </a:p>
          <a:p>
            <a:pPr algn="ctr">
              <a:lnSpc>
                <a:spcPts val="7117"/>
              </a:lnSpc>
            </a:pPr>
            <a:endParaRPr lang="en-US" sz="5083" b="1">
              <a:solidFill>
                <a:srgbClr val="02CDFF"/>
              </a:solidFill>
              <a:latin typeface="Barlow Condensed Bold"/>
              <a:ea typeface="Barlow Condensed Bold"/>
              <a:cs typeface="Barlow Condensed Bold"/>
              <a:sym typeface="Barlow Condensed Bold"/>
            </a:endParaRPr>
          </a:p>
        </p:txBody>
      </p:sp>
      <p:sp>
        <p:nvSpPr>
          <p:cNvPr id="18" name="Freeform 18"/>
          <p:cNvSpPr/>
          <p:nvPr/>
        </p:nvSpPr>
        <p:spPr>
          <a:xfrm>
            <a:off x="6655837" y="6309603"/>
            <a:ext cx="10603463" cy="304850"/>
          </a:xfrm>
          <a:custGeom>
            <a:avLst/>
            <a:gdLst/>
            <a:ahLst/>
            <a:cxnLst/>
            <a:rect l="l" t="t" r="r" b="b"/>
            <a:pathLst>
              <a:path w="10603463" h="304850">
                <a:moveTo>
                  <a:pt x="0" y="0"/>
                </a:moveTo>
                <a:lnTo>
                  <a:pt x="10603463" y="0"/>
                </a:lnTo>
                <a:lnTo>
                  <a:pt x="10603463" y="304849"/>
                </a:lnTo>
                <a:lnTo>
                  <a:pt x="0" y="3048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AR"/>
          </a:p>
        </p:txBody>
      </p:sp>
      <p:grpSp>
        <p:nvGrpSpPr>
          <p:cNvPr id="19" name="Group 19"/>
          <p:cNvGrpSpPr/>
          <p:nvPr/>
        </p:nvGrpSpPr>
        <p:grpSpPr>
          <a:xfrm>
            <a:off x="6531648" y="4226813"/>
            <a:ext cx="254925" cy="25492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s-AR"/>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6655837" y="822243"/>
            <a:ext cx="10382222" cy="920750"/>
          </a:xfrm>
          <a:prstGeom prst="rect">
            <a:avLst/>
          </a:prstGeom>
        </p:spPr>
        <p:txBody>
          <a:bodyPr lIns="0" tIns="0" rIns="0" bIns="0" rtlCol="0" anchor="t">
            <a:spAutoFit/>
          </a:bodyPr>
          <a:lstStyle/>
          <a:p>
            <a:pPr algn="l">
              <a:lnSpc>
                <a:spcPts val="7150"/>
              </a:lnSpc>
            </a:pPr>
            <a:r>
              <a:rPr lang="en-US" sz="6500" b="1">
                <a:solidFill>
                  <a:srgbClr val="02CDFF"/>
                </a:solidFill>
                <a:latin typeface="Barlow Condensed Bold"/>
                <a:ea typeface="Barlow Condensed Bold"/>
                <a:cs typeface="Barlow Condensed Bold"/>
                <a:sym typeface="Barlow Condensed Bold"/>
              </a:rPr>
              <a:t>Obiettivo </a:t>
            </a:r>
          </a:p>
        </p:txBody>
      </p:sp>
      <p:sp>
        <p:nvSpPr>
          <p:cNvPr id="23" name="TextBox 23"/>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05</a:t>
            </a:r>
          </a:p>
        </p:txBody>
      </p:sp>
      <p:sp>
        <p:nvSpPr>
          <p:cNvPr id="24" name="TextBox 24"/>
          <p:cNvSpPr txBox="1"/>
          <p:nvPr/>
        </p:nvSpPr>
        <p:spPr>
          <a:xfrm>
            <a:off x="6531648" y="2243533"/>
            <a:ext cx="11060845" cy="1498242"/>
          </a:xfrm>
          <a:prstGeom prst="rect">
            <a:avLst/>
          </a:prstGeom>
        </p:spPr>
        <p:txBody>
          <a:bodyPr lIns="0" tIns="0" rIns="0" bIns="0" rtlCol="0" anchor="t">
            <a:spAutoFit/>
          </a:bodyPr>
          <a:lstStyle/>
          <a:p>
            <a:pPr algn="ctr">
              <a:lnSpc>
                <a:spcPts val="4044"/>
              </a:lnSpc>
              <a:spcBef>
                <a:spcPct val="0"/>
              </a:spcBef>
            </a:pPr>
            <a:r>
              <a:rPr lang="en-US" sz="2889" b="1">
                <a:solidFill>
                  <a:srgbClr val="1F2020"/>
                </a:solidFill>
                <a:latin typeface="Open Sans Bold"/>
                <a:ea typeface="Open Sans Bold"/>
                <a:cs typeface="Open Sans Bold"/>
                <a:sym typeface="Open Sans Bold"/>
              </a:rPr>
              <a:t>Valutazione di strategie esistenti di mitigazione dei bias culturali attraverso </a:t>
            </a:r>
            <a:r>
              <a:rPr lang="en-US" sz="2889" b="1">
                <a:solidFill>
                  <a:srgbClr val="6AA4D5"/>
                </a:solidFill>
                <a:latin typeface="Open Sans Bold"/>
                <a:ea typeface="Open Sans Bold"/>
                <a:cs typeface="Open Sans Bold"/>
                <a:sym typeface="Open Sans Bold"/>
              </a:rPr>
              <a:t>l’individuazione</a:t>
            </a:r>
            <a:r>
              <a:rPr lang="en-US" sz="2889" b="1">
                <a:solidFill>
                  <a:srgbClr val="1F2020"/>
                </a:solidFill>
                <a:latin typeface="Open Sans Bold"/>
                <a:ea typeface="Open Sans Bold"/>
                <a:cs typeface="Open Sans Bold"/>
                <a:sym typeface="Open Sans Bold"/>
              </a:rPr>
              <a:t> e </a:t>
            </a:r>
            <a:r>
              <a:rPr lang="en-US" sz="2889" b="1">
                <a:solidFill>
                  <a:srgbClr val="000000"/>
                </a:solidFill>
                <a:latin typeface="Open Sans Bold"/>
                <a:ea typeface="Open Sans Bold"/>
                <a:cs typeface="Open Sans Bold"/>
                <a:sym typeface="Open Sans Bold"/>
              </a:rPr>
              <a:t>l’analisi</a:t>
            </a:r>
            <a:r>
              <a:rPr lang="en-US" sz="2889" b="1">
                <a:solidFill>
                  <a:srgbClr val="1F2020"/>
                </a:solidFill>
                <a:latin typeface="Open Sans Bold"/>
                <a:ea typeface="Open Sans Bold"/>
                <a:cs typeface="Open Sans Bold"/>
                <a:sym typeface="Open Sans Bold"/>
              </a:rPr>
              <a:t> dei bias culturali nei diversi dataset.</a:t>
            </a:r>
          </a:p>
        </p:txBody>
      </p:sp>
      <p:sp>
        <p:nvSpPr>
          <p:cNvPr id="25" name="TextBox 25"/>
          <p:cNvSpPr txBox="1"/>
          <p:nvPr/>
        </p:nvSpPr>
        <p:spPr>
          <a:xfrm>
            <a:off x="6393404" y="6927457"/>
            <a:ext cx="4039939" cy="2656840"/>
          </a:xfrm>
          <a:prstGeom prst="rect">
            <a:avLst/>
          </a:prstGeom>
        </p:spPr>
        <p:txBody>
          <a:bodyPr lIns="0" tIns="0" rIns="0" bIns="0" rtlCol="0" anchor="t">
            <a:spAutoFit/>
          </a:bodyPr>
          <a:lstStyle/>
          <a:p>
            <a:pPr algn="ctr">
              <a:lnSpc>
                <a:spcPts val="3048"/>
              </a:lnSpc>
              <a:spcBef>
                <a:spcPct val="0"/>
              </a:spcBef>
            </a:pPr>
            <a:r>
              <a:rPr lang="en-US" sz="2177" b="1">
                <a:solidFill>
                  <a:srgbClr val="0692D4"/>
                </a:solidFill>
                <a:latin typeface="Canva Sans Bold"/>
                <a:ea typeface="Canva Sans Bold"/>
                <a:cs typeface="Canva Sans Bold"/>
                <a:sym typeface="Canva Sans Bold"/>
              </a:rPr>
              <a:t>Quali sono i meccanismi attraverso cui i bias culturali vengono incorporati negli algoritmi di intelligenza artificiale?</a:t>
            </a:r>
          </a:p>
          <a:p>
            <a:pPr algn="ctr">
              <a:lnSpc>
                <a:spcPts val="3048"/>
              </a:lnSpc>
              <a:spcBef>
                <a:spcPct val="0"/>
              </a:spcBef>
            </a:pPr>
            <a:endParaRPr lang="en-US" sz="2177" b="1">
              <a:solidFill>
                <a:srgbClr val="0692D4"/>
              </a:solidFill>
              <a:latin typeface="Canva Sans Bold"/>
              <a:ea typeface="Canva Sans Bold"/>
              <a:cs typeface="Canva Sans Bold"/>
              <a:sym typeface="Canva Sans Bold"/>
            </a:endParaRPr>
          </a:p>
          <a:p>
            <a:pPr algn="ctr">
              <a:lnSpc>
                <a:spcPts val="3048"/>
              </a:lnSpc>
              <a:spcBef>
                <a:spcPct val="0"/>
              </a:spcBef>
            </a:pPr>
            <a:endParaRPr lang="en-US" sz="2177" b="1">
              <a:solidFill>
                <a:srgbClr val="0692D4"/>
              </a:solidFill>
              <a:latin typeface="Canva Sans Bold"/>
              <a:ea typeface="Canva Sans Bold"/>
              <a:cs typeface="Canva Sans Bold"/>
              <a:sym typeface="Canva Sans Bold"/>
            </a:endParaRPr>
          </a:p>
        </p:txBody>
      </p:sp>
      <p:sp>
        <p:nvSpPr>
          <p:cNvPr id="26" name="TextBox 26"/>
          <p:cNvSpPr txBox="1"/>
          <p:nvPr/>
        </p:nvSpPr>
        <p:spPr>
          <a:xfrm>
            <a:off x="10595268" y="6917932"/>
            <a:ext cx="2725459" cy="3128217"/>
          </a:xfrm>
          <a:prstGeom prst="rect">
            <a:avLst/>
          </a:prstGeom>
        </p:spPr>
        <p:txBody>
          <a:bodyPr lIns="0" tIns="0" rIns="0" bIns="0" rtlCol="0" anchor="t">
            <a:spAutoFit/>
          </a:bodyPr>
          <a:lstStyle/>
          <a:p>
            <a:pPr algn="ctr">
              <a:lnSpc>
                <a:spcPts val="3129"/>
              </a:lnSpc>
              <a:spcBef>
                <a:spcPct val="0"/>
              </a:spcBef>
            </a:pPr>
            <a:r>
              <a:rPr lang="en-US" sz="2235" b="1">
                <a:solidFill>
                  <a:srgbClr val="02CDFF"/>
                </a:solidFill>
                <a:latin typeface="Canva Sans Bold"/>
                <a:ea typeface="Canva Sans Bold"/>
                <a:cs typeface="Canva Sans Bold"/>
                <a:sym typeface="Canva Sans Bold"/>
              </a:rPr>
              <a:t>Quali tecniche esistono attualmente per mitigare i bias culturali negli algoritmi?</a:t>
            </a:r>
          </a:p>
          <a:p>
            <a:pPr algn="ctr">
              <a:lnSpc>
                <a:spcPts val="3129"/>
              </a:lnSpc>
              <a:spcBef>
                <a:spcPct val="0"/>
              </a:spcBef>
            </a:pPr>
            <a:endParaRPr lang="en-US" sz="2235" b="1">
              <a:solidFill>
                <a:srgbClr val="02CDFF"/>
              </a:solidFill>
              <a:latin typeface="Canva Sans Bold"/>
              <a:ea typeface="Canva Sans Bold"/>
              <a:cs typeface="Canva Sans Bold"/>
              <a:sym typeface="Canva Sans Bold"/>
            </a:endParaRPr>
          </a:p>
          <a:p>
            <a:pPr algn="ctr">
              <a:lnSpc>
                <a:spcPts val="3129"/>
              </a:lnSpc>
              <a:spcBef>
                <a:spcPct val="0"/>
              </a:spcBef>
            </a:pPr>
            <a:endParaRPr lang="en-US" sz="2235" b="1">
              <a:solidFill>
                <a:srgbClr val="02CDFF"/>
              </a:solidFill>
              <a:latin typeface="Canva Sans Bold"/>
              <a:ea typeface="Canva Sans Bold"/>
              <a:cs typeface="Canva Sans Bold"/>
              <a:sym typeface="Canva Sans Bold"/>
            </a:endParaRPr>
          </a:p>
        </p:txBody>
      </p:sp>
      <p:sp>
        <p:nvSpPr>
          <p:cNvPr id="27" name="TextBox 27"/>
          <p:cNvSpPr txBox="1"/>
          <p:nvPr/>
        </p:nvSpPr>
        <p:spPr>
          <a:xfrm>
            <a:off x="13479330" y="6927457"/>
            <a:ext cx="3352578" cy="3118692"/>
          </a:xfrm>
          <a:prstGeom prst="rect">
            <a:avLst/>
          </a:prstGeom>
        </p:spPr>
        <p:txBody>
          <a:bodyPr lIns="0" tIns="0" rIns="0" bIns="0" rtlCol="0" anchor="t">
            <a:spAutoFit/>
          </a:bodyPr>
          <a:lstStyle/>
          <a:p>
            <a:pPr algn="ctr">
              <a:lnSpc>
                <a:spcPts val="2775"/>
              </a:lnSpc>
              <a:spcBef>
                <a:spcPct val="0"/>
              </a:spcBef>
            </a:pPr>
            <a:r>
              <a:rPr lang="en-US" sz="1982" b="1">
                <a:solidFill>
                  <a:srgbClr val="0692D4"/>
                </a:solidFill>
                <a:latin typeface="Canva Sans Bold"/>
                <a:ea typeface="Canva Sans Bold"/>
                <a:cs typeface="Canva Sans Bold"/>
                <a:sym typeface="Canva Sans Bold"/>
              </a:rPr>
              <a:t>In che modo le tecniche di mitigazione possono essere migliorate o ripensate per affrontare in modo più efficace il problema del bias culturale?</a:t>
            </a:r>
          </a:p>
          <a:p>
            <a:pPr algn="ctr">
              <a:lnSpc>
                <a:spcPts val="2775"/>
              </a:lnSpc>
              <a:spcBef>
                <a:spcPct val="0"/>
              </a:spcBef>
            </a:pPr>
            <a:endParaRPr lang="en-US" sz="1982" b="1">
              <a:solidFill>
                <a:srgbClr val="0692D4"/>
              </a:solidFill>
              <a:latin typeface="Canva Sans Bold"/>
              <a:ea typeface="Canva Sans Bold"/>
              <a:cs typeface="Canva Sans Bold"/>
              <a:sym typeface="Canva Sans Bold"/>
            </a:endParaRPr>
          </a:p>
          <a:p>
            <a:pPr algn="ctr">
              <a:lnSpc>
                <a:spcPts val="2775"/>
              </a:lnSpc>
              <a:spcBef>
                <a:spcPct val="0"/>
              </a:spcBef>
            </a:pPr>
            <a:endParaRPr lang="en-US" sz="1982" b="1">
              <a:solidFill>
                <a:srgbClr val="0692D4"/>
              </a:solidFill>
              <a:latin typeface="Canva Sans Bold"/>
              <a:ea typeface="Canva Sans Bold"/>
              <a:cs typeface="Canva Sans Bold"/>
              <a:sym typeface="Canva Sans Bold"/>
            </a:endParaRPr>
          </a:p>
        </p:txBody>
      </p:sp>
      <p:sp>
        <p:nvSpPr>
          <p:cNvPr id="28" name="TextBox 28"/>
          <p:cNvSpPr txBox="1"/>
          <p:nvPr/>
        </p:nvSpPr>
        <p:spPr>
          <a:xfrm>
            <a:off x="6659110" y="4080230"/>
            <a:ext cx="10883427" cy="940518"/>
          </a:xfrm>
          <a:prstGeom prst="rect">
            <a:avLst/>
          </a:prstGeom>
        </p:spPr>
        <p:txBody>
          <a:bodyPr lIns="0" tIns="0" rIns="0" bIns="0" rtlCol="0" anchor="t">
            <a:spAutoFit/>
          </a:bodyPr>
          <a:lstStyle/>
          <a:p>
            <a:pPr algn="ctr">
              <a:lnSpc>
                <a:spcPts val="3810"/>
              </a:lnSpc>
            </a:pPr>
            <a:r>
              <a:rPr lang="en-US" sz="2721" b="1">
                <a:solidFill>
                  <a:srgbClr val="02CDFF"/>
                </a:solidFill>
                <a:latin typeface="Canva Sans Bold"/>
                <a:ea typeface="Canva Sans Bold"/>
                <a:cs typeface="Canva Sans Bold"/>
                <a:sym typeface="Canva Sans Bold"/>
              </a:rPr>
              <a:t>L’individuazione</a:t>
            </a:r>
            <a:r>
              <a:rPr lang="en-US" sz="2721" b="1">
                <a:solidFill>
                  <a:srgbClr val="000000"/>
                </a:solidFill>
                <a:latin typeface="Canva Sans Bold"/>
                <a:ea typeface="Canva Sans Bold"/>
                <a:cs typeface="Canva Sans Bold"/>
                <a:sym typeface="Canva Sans Bold"/>
              </a:rPr>
              <a:t> dei bias culturali ha costituito una </a:t>
            </a:r>
            <a:r>
              <a:rPr lang="en-US" sz="2721" b="1">
                <a:solidFill>
                  <a:srgbClr val="02CDFF"/>
                </a:solidFill>
                <a:latin typeface="Canva Sans Bold"/>
                <a:ea typeface="Canva Sans Bold"/>
                <a:cs typeface="Canva Sans Bold"/>
                <a:sym typeface="Canva Sans Bold"/>
              </a:rPr>
              <a:t>sfida</a:t>
            </a:r>
            <a:r>
              <a:rPr lang="en-US" sz="2721" b="1">
                <a:solidFill>
                  <a:srgbClr val="000000"/>
                </a:solidFill>
                <a:latin typeface="Canva Sans Bold"/>
                <a:ea typeface="Canva Sans Bold"/>
                <a:cs typeface="Canva Sans Bold"/>
                <a:sym typeface="Canva Sans Bold"/>
              </a:rPr>
              <a:t> nella ricerca a causa della mancanza di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925830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74448" y="3583014"/>
            <a:ext cx="7602147" cy="218562"/>
          </a:xfrm>
          <a:custGeom>
            <a:avLst/>
            <a:gdLst/>
            <a:ahLst/>
            <a:cxnLst/>
            <a:rect l="l" t="t" r="r" b="b"/>
            <a:pathLst>
              <a:path w="7602147" h="218562">
                <a:moveTo>
                  <a:pt x="0" y="0"/>
                </a:moveTo>
                <a:lnTo>
                  <a:pt x="7602147" y="0"/>
                </a:lnTo>
                <a:lnTo>
                  <a:pt x="7602147" y="218562"/>
                </a:lnTo>
                <a:lnTo>
                  <a:pt x="0" y="2185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2" name="Freeform 12"/>
          <p:cNvSpPr/>
          <p:nvPr/>
        </p:nvSpPr>
        <p:spPr>
          <a:xfrm>
            <a:off x="6746123" y="1143111"/>
            <a:ext cx="11301259" cy="5650629"/>
          </a:xfrm>
          <a:custGeom>
            <a:avLst/>
            <a:gdLst/>
            <a:ahLst/>
            <a:cxnLst/>
            <a:rect l="l" t="t" r="r" b="b"/>
            <a:pathLst>
              <a:path w="11301259" h="5650629">
                <a:moveTo>
                  <a:pt x="0" y="0"/>
                </a:moveTo>
                <a:lnTo>
                  <a:pt x="11301259" y="0"/>
                </a:lnTo>
                <a:lnTo>
                  <a:pt x="11301259" y="5650629"/>
                </a:lnTo>
                <a:lnTo>
                  <a:pt x="0" y="5650629"/>
                </a:lnTo>
                <a:lnTo>
                  <a:pt x="0" y="0"/>
                </a:lnTo>
                <a:close/>
              </a:path>
            </a:pathLst>
          </a:custGeom>
          <a:blipFill>
            <a:blip r:embed="rId5"/>
            <a:stretch>
              <a:fillRect/>
            </a:stretch>
          </a:blipFill>
        </p:spPr>
        <p:txBody>
          <a:bodyPr/>
          <a:lstStyle/>
          <a:p>
            <a:endParaRPr lang="es-AR"/>
          </a:p>
        </p:txBody>
      </p:sp>
      <p:sp>
        <p:nvSpPr>
          <p:cNvPr id="13" name="TextBox 13"/>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06</a:t>
            </a:r>
          </a:p>
        </p:txBody>
      </p:sp>
      <p:sp>
        <p:nvSpPr>
          <p:cNvPr id="14" name="TextBox 14"/>
          <p:cNvSpPr txBox="1"/>
          <p:nvPr/>
        </p:nvSpPr>
        <p:spPr>
          <a:xfrm>
            <a:off x="335839" y="1979735"/>
            <a:ext cx="6394311" cy="1603279"/>
          </a:xfrm>
          <a:prstGeom prst="rect">
            <a:avLst/>
          </a:prstGeom>
        </p:spPr>
        <p:txBody>
          <a:bodyPr lIns="0" tIns="0" rIns="0" bIns="0" rtlCol="0" anchor="t">
            <a:spAutoFit/>
          </a:bodyPr>
          <a:lstStyle/>
          <a:p>
            <a:pPr algn="l">
              <a:lnSpc>
                <a:spcPts val="6237"/>
              </a:lnSpc>
            </a:pPr>
            <a:r>
              <a:rPr lang="en-US" sz="5670" b="1">
                <a:solidFill>
                  <a:srgbClr val="02CDFF"/>
                </a:solidFill>
                <a:latin typeface="Barlow Condensed Bold"/>
                <a:ea typeface="Barlow Condensed Bold"/>
                <a:cs typeface="Barlow Condensed Bold"/>
                <a:sym typeface="Barlow Condensed Bold"/>
              </a:rPr>
              <a:t>Metodologia di ricerca a doppio stadio</a:t>
            </a:r>
          </a:p>
        </p:txBody>
      </p:sp>
      <p:sp>
        <p:nvSpPr>
          <p:cNvPr id="15" name="TextBox 15"/>
          <p:cNvSpPr txBox="1"/>
          <p:nvPr/>
        </p:nvSpPr>
        <p:spPr>
          <a:xfrm>
            <a:off x="355847" y="4445000"/>
            <a:ext cx="6410284" cy="1425575"/>
          </a:xfrm>
          <a:prstGeom prst="rect">
            <a:avLst/>
          </a:prstGeom>
        </p:spPr>
        <p:txBody>
          <a:bodyPr lIns="0" tIns="0" rIns="0" bIns="0" rtlCol="0" anchor="t">
            <a:spAutoFit/>
          </a:bodyPr>
          <a:lstStyle/>
          <a:p>
            <a:pPr algn="l">
              <a:lnSpc>
                <a:spcPts val="5500"/>
              </a:lnSpc>
            </a:pPr>
            <a:r>
              <a:rPr lang="en-US" sz="5000" b="1">
                <a:solidFill>
                  <a:srgbClr val="0692D4"/>
                </a:solidFill>
                <a:latin typeface="Barlow Condensed Bold"/>
                <a:ea typeface="Barlow Condensed Bold"/>
                <a:cs typeface="Barlow Condensed Bold"/>
                <a:sym typeface="Barlow Condensed Bold"/>
              </a:rPr>
              <a:t>1 - Revisione Sistematica della Letteratura (SLR)</a:t>
            </a:r>
          </a:p>
        </p:txBody>
      </p:sp>
      <p:sp>
        <p:nvSpPr>
          <p:cNvPr id="16" name="TextBox 16"/>
          <p:cNvSpPr txBox="1"/>
          <p:nvPr/>
        </p:nvSpPr>
        <p:spPr>
          <a:xfrm>
            <a:off x="9693944" y="8332986"/>
            <a:ext cx="4284136" cy="1545746"/>
          </a:xfrm>
          <a:prstGeom prst="rect">
            <a:avLst/>
          </a:prstGeom>
        </p:spPr>
        <p:txBody>
          <a:bodyPr lIns="0" tIns="0" rIns="0" bIns="0" rtlCol="0" anchor="t">
            <a:spAutoFit/>
          </a:bodyPr>
          <a:lstStyle/>
          <a:p>
            <a:pPr algn="l">
              <a:lnSpc>
                <a:spcPts val="4028"/>
              </a:lnSpc>
            </a:pPr>
            <a:r>
              <a:rPr lang="en-US" sz="3662">
                <a:solidFill>
                  <a:srgbClr val="0692D4"/>
                </a:solidFill>
                <a:latin typeface="Barlow Condensed"/>
                <a:ea typeface="Barlow Condensed"/>
                <a:cs typeface="Barlow Condensed"/>
                <a:sym typeface="Barlow Condensed"/>
              </a:rPr>
              <a:t>Banche di dati utilizzati:</a:t>
            </a:r>
          </a:p>
          <a:p>
            <a:pPr algn="l">
              <a:lnSpc>
                <a:spcPts val="4028"/>
              </a:lnSpc>
            </a:pPr>
            <a:r>
              <a:rPr lang="en-US" sz="3662">
                <a:solidFill>
                  <a:srgbClr val="000000"/>
                </a:solidFill>
                <a:latin typeface="Barlow Condensed"/>
                <a:ea typeface="Barlow Condensed"/>
                <a:cs typeface="Barlow Condensed"/>
                <a:sym typeface="Barlow Condensed"/>
              </a:rPr>
              <a:t>Web of Science, SCOPUS, Google Scholar</a:t>
            </a:r>
          </a:p>
        </p:txBody>
      </p:sp>
      <p:sp>
        <p:nvSpPr>
          <p:cNvPr id="17" name="TextBox 17"/>
          <p:cNvSpPr txBox="1"/>
          <p:nvPr/>
        </p:nvSpPr>
        <p:spPr>
          <a:xfrm>
            <a:off x="9693944" y="6805329"/>
            <a:ext cx="6390849" cy="1482403"/>
          </a:xfrm>
          <a:prstGeom prst="rect">
            <a:avLst/>
          </a:prstGeom>
        </p:spPr>
        <p:txBody>
          <a:bodyPr lIns="0" tIns="0" rIns="0" bIns="0" rtlCol="0" anchor="t">
            <a:spAutoFit/>
          </a:bodyPr>
          <a:lstStyle/>
          <a:p>
            <a:pPr algn="l">
              <a:lnSpc>
                <a:spcPts val="3890"/>
              </a:lnSpc>
            </a:pPr>
            <a:r>
              <a:rPr lang="en-US" sz="3536">
                <a:solidFill>
                  <a:srgbClr val="0692D4"/>
                </a:solidFill>
                <a:latin typeface="Barlow Condensed"/>
                <a:ea typeface="Barlow Condensed"/>
                <a:cs typeface="Barlow Condensed"/>
                <a:sym typeface="Barlow Condensed"/>
              </a:rPr>
              <a:t>Criteri di selezione:</a:t>
            </a:r>
          </a:p>
          <a:p>
            <a:pPr algn="l">
              <a:lnSpc>
                <a:spcPts val="3890"/>
              </a:lnSpc>
            </a:pPr>
            <a:r>
              <a:rPr lang="en-US" sz="3536">
                <a:solidFill>
                  <a:srgbClr val="000000"/>
                </a:solidFill>
                <a:latin typeface="Barlow Condensed"/>
                <a:ea typeface="Barlow Condensed"/>
                <a:cs typeface="Barlow Condensed"/>
                <a:sym typeface="Barlow Condensed"/>
              </a:rPr>
              <a:t>Rilevanza tematica, Anno (2010-2024), Qualità metodologica, Accesibilità</a:t>
            </a:r>
          </a:p>
        </p:txBody>
      </p:sp>
      <p:grpSp>
        <p:nvGrpSpPr>
          <p:cNvPr id="18" name="Group 18"/>
          <p:cNvGrpSpPr/>
          <p:nvPr/>
        </p:nvGrpSpPr>
        <p:grpSpPr>
          <a:xfrm>
            <a:off x="174448" y="123775"/>
            <a:ext cx="6024007" cy="1263587"/>
            <a:chOff x="0" y="0"/>
            <a:chExt cx="8032010" cy="1684783"/>
          </a:xfrm>
        </p:grpSpPr>
        <p:sp>
          <p:nvSpPr>
            <p:cNvPr id="19" name="Freeform 19"/>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6"/>
              <a:stretch>
                <a:fillRect/>
              </a:stretch>
            </a:blipFill>
          </p:spPr>
          <p:txBody>
            <a:bodyPr/>
            <a:lstStyle/>
            <a:p>
              <a:endParaRPr lang="es-AR"/>
            </a:p>
          </p:txBody>
        </p:sp>
        <p:sp>
          <p:nvSpPr>
            <p:cNvPr id="20" name="Freeform 20"/>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7"/>
              <a:stretch>
                <a:fillRect t="-48642" r="-5866" b="-43547"/>
              </a:stretch>
            </a:blipFill>
          </p:spPr>
          <p:txBody>
            <a:bodyPr/>
            <a:lstStyle/>
            <a:p>
              <a:endParaRPr lang="es-AR"/>
            </a:p>
          </p:txBody>
        </p:sp>
      </p:grpSp>
      <p:sp>
        <p:nvSpPr>
          <p:cNvPr id="21" name="TextBox 21"/>
          <p:cNvSpPr txBox="1"/>
          <p:nvPr/>
        </p:nvSpPr>
        <p:spPr>
          <a:xfrm>
            <a:off x="362517" y="7249482"/>
            <a:ext cx="6396945" cy="730250"/>
          </a:xfrm>
          <a:prstGeom prst="rect">
            <a:avLst/>
          </a:prstGeom>
        </p:spPr>
        <p:txBody>
          <a:bodyPr lIns="0" tIns="0" rIns="0" bIns="0" rtlCol="0" anchor="t">
            <a:spAutoFit/>
          </a:bodyPr>
          <a:lstStyle/>
          <a:p>
            <a:pPr algn="l">
              <a:lnSpc>
                <a:spcPts val="5500"/>
              </a:lnSpc>
            </a:pPr>
            <a:r>
              <a:rPr lang="en-US" sz="5000" b="1">
                <a:solidFill>
                  <a:srgbClr val="0692D4"/>
                </a:solidFill>
                <a:latin typeface="Barlow Condensed Bold"/>
                <a:ea typeface="Barlow Condensed Bold"/>
                <a:cs typeface="Barlow Condensed Bold"/>
                <a:sym typeface="Barlow Condensed Bold"/>
              </a:rPr>
              <a:t>2- Analisi Casi di Studio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302162" y="9296437"/>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01869" y="1529126"/>
            <a:ext cx="7250210" cy="878840"/>
          </a:xfrm>
          <a:prstGeom prst="rect">
            <a:avLst/>
          </a:prstGeom>
        </p:spPr>
        <p:txBody>
          <a:bodyPr lIns="0" tIns="0" rIns="0" bIns="0" rtlCol="0" anchor="t">
            <a:spAutoFit/>
          </a:bodyPr>
          <a:lstStyle/>
          <a:p>
            <a:pPr algn="l">
              <a:lnSpc>
                <a:spcPts val="6820"/>
              </a:lnSpc>
            </a:pPr>
            <a:r>
              <a:rPr lang="en-US" sz="6200" b="1">
                <a:solidFill>
                  <a:srgbClr val="02CDFF"/>
                </a:solidFill>
                <a:latin typeface="Barlow Condensed Bold"/>
                <a:ea typeface="Barlow Condensed Bold"/>
                <a:cs typeface="Barlow Condensed Bold"/>
                <a:sym typeface="Barlow Condensed Bold"/>
              </a:rPr>
              <a:t>Sintesi della letteratura</a:t>
            </a:r>
          </a:p>
        </p:txBody>
      </p:sp>
      <p:grpSp>
        <p:nvGrpSpPr>
          <p:cNvPr id="12" name="Group 12"/>
          <p:cNvGrpSpPr/>
          <p:nvPr/>
        </p:nvGrpSpPr>
        <p:grpSpPr>
          <a:xfrm>
            <a:off x="520919" y="7966242"/>
            <a:ext cx="677751" cy="677751"/>
            <a:chOff x="0" y="0"/>
            <a:chExt cx="178502" cy="178502"/>
          </a:xfrm>
        </p:grpSpPr>
        <p:sp>
          <p:nvSpPr>
            <p:cNvPr id="13" name="Freeform 13"/>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4" name="TextBox 14"/>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806282" y="7966242"/>
            <a:ext cx="677751" cy="677751"/>
            <a:chOff x="0" y="0"/>
            <a:chExt cx="178502" cy="178502"/>
          </a:xfrm>
        </p:grpSpPr>
        <p:sp>
          <p:nvSpPr>
            <p:cNvPr id="16" name="Freeform 16"/>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7" name="TextBox 17"/>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420600" y="7966242"/>
            <a:ext cx="677751" cy="677751"/>
            <a:chOff x="0" y="0"/>
            <a:chExt cx="178502" cy="178502"/>
          </a:xfrm>
        </p:grpSpPr>
        <p:sp>
          <p:nvSpPr>
            <p:cNvPr id="19" name="Freeform 19"/>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20" name="TextBox 20"/>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820264" y="7966242"/>
            <a:ext cx="677751" cy="677751"/>
            <a:chOff x="0" y="0"/>
            <a:chExt cx="178502" cy="178502"/>
          </a:xfrm>
        </p:grpSpPr>
        <p:sp>
          <p:nvSpPr>
            <p:cNvPr id="22" name="Freeform 22"/>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23" name="TextBox 23"/>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4134202" y="7966242"/>
            <a:ext cx="677751" cy="677751"/>
            <a:chOff x="0" y="0"/>
            <a:chExt cx="178502" cy="178502"/>
          </a:xfrm>
        </p:grpSpPr>
        <p:sp>
          <p:nvSpPr>
            <p:cNvPr id="25" name="Freeform 25"/>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26" name="TextBox 26"/>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55027" y="2345101"/>
            <a:ext cx="7602147" cy="218562"/>
          </a:xfrm>
          <a:custGeom>
            <a:avLst/>
            <a:gdLst/>
            <a:ahLst/>
            <a:cxnLst/>
            <a:rect l="l" t="t" r="r" b="b"/>
            <a:pathLst>
              <a:path w="7602147" h="218562">
                <a:moveTo>
                  <a:pt x="0" y="0"/>
                </a:moveTo>
                <a:lnTo>
                  <a:pt x="7602147" y="0"/>
                </a:lnTo>
                <a:lnTo>
                  <a:pt x="7602147" y="218562"/>
                </a:lnTo>
                <a:lnTo>
                  <a:pt x="0" y="2185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28" name="Freeform 28"/>
          <p:cNvSpPr/>
          <p:nvPr/>
        </p:nvSpPr>
        <p:spPr>
          <a:xfrm>
            <a:off x="5256312" y="5227573"/>
            <a:ext cx="7602147" cy="218562"/>
          </a:xfrm>
          <a:custGeom>
            <a:avLst/>
            <a:gdLst/>
            <a:ahLst/>
            <a:cxnLst/>
            <a:rect l="l" t="t" r="r" b="b"/>
            <a:pathLst>
              <a:path w="7602147" h="218562">
                <a:moveTo>
                  <a:pt x="0" y="0"/>
                </a:moveTo>
                <a:lnTo>
                  <a:pt x="7602147" y="0"/>
                </a:lnTo>
                <a:lnTo>
                  <a:pt x="7602147" y="218561"/>
                </a:lnTo>
                <a:lnTo>
                  <a:pt x="0" y="2185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29" name="Freeform 29"/>
          <p:cNvSpPr/>
          <p:nvPr/>
        </p:nvSpPr>
        <p:spPr>
          <a:xfrm>
            <a:off x="864041" y="3588753"/>
            <a:ext cx="5191125" cy="2321849"/>
          </a:xfrm>
          <a:custGeom>
            <a:avLst/>
            <a:gdLst/>
            <a:ahLst/>
            <a:cxnLst/>
            <a:rect l="l" t="t" r="r" b="b"/>
            <a:pathLst>
              <a:path w="5191125" h="2321849">
                <a:moveTo>
                  <a:pt x="0" y="0"/>
                </a:moveTo>
                <a:lnTo>
                  <a:pt x="5191125" y="0"/>
                </a:lnTo>
                <a:lnTo>
                  <a:pt x="5191125" y="2321849"/>
                </a:lnTo>
                <a:lnTo>
                  <a:pt x="0" y="2321849"/>
                </a:lnTo>
                <a:lnTo>
                  <a:pt x="0" y="0"/>
                </a:lnTo>
                <a:close/>
              </a:path>
            </a:pathLst>
          </a:custGeom>
          <a:blipFill>
            <a:blip r:embed="rId5">
              <a:extLst>
                <a:ext uri="{96DAC541-7B7A-43D3-8B79-37D633B846F1}">
                  <asvg:svgBlip xmlns:asvg="http://schemas.microsoft.com/office/drawing/2016/SVG/main" r:embed="rId6"/>
                </a:ext>
              </a:extLst>
            </a:blip>
            <a:stretch>
              <a:fillRect/>
            </a:stretch>
          </a:blipFill>
          <a:ln w="85725" cap="rnd">
            <a:noFill/>
            <a:prstDash val="solid"/>
            <a:round/>
          </a:ln>
        </p:spPr>
        <p:txBody>
          <a:bodyPr/>
          <a:lstStyle/>
          <a:p>
            <a:endParaRPr lang="es-AR"/>
          </a:p>
        </p:txBody>
      </p:sp>
      <p:sp>
        <p:nvSpPr>
          <p:cNvPr id="30" name="TextBox 30"/>
          <p:cNvSpPr txBox="1"/>
          <p:nvPr/>
        </p:nvSpPr>
        <p:spPr>
          <a:xfrm>
            <a:off x="17499918" y="965711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07</a:t>
            </a:r>
          </a:p>
        </p:txBody>
      </p:sp>
      <p:sp>
        <p:nvSpPr>
          <p:cNvPr id="31" name="TextBox 31"/>
          <p:cNvSpPr txBox="1"/>
          <p:nvPr/>
        </p:nvSpPr>
        <p:spPr>
          <a:xfrm>
            <a:off x="611739" y="80755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32" name="TextBox 32"/>
          <p:cNvSpPr txBox="1"/>
          <p:nvPr/>
        </p:nvSpPr>
        <p:spPr>
          <a:xfrm>
            <a:off x="1518040" y="7870992"/>
            <a:ext cx="2012018" cy="1461770"/>
          </a:xfrm>
          <a:prstGeom prst="rect">
            <a:avLst/>
          </a:prstGeom>
        </p:spPr>
        <p:txBody>
          <a:bodyPr lIns="0" tIns="0" rIns="0" bIns="0" rtlCol="0" anchor="t">
            <a:spAutoFit/>
          </a:bodyPr>
          <a:lstStyle/>
          <a:p>
            <a:pPr algn="l">
              <a:lnSpc>
                <a:spcPts val="2379"/>
              </a:lnSpc>
              <a:spcBef>
                <a:spcPct val="0"/>
              </a:spcBef>
            </a:pPr>
            <a:r>
              <a:rPr lang="en-US" sz="1699" b="1">
                <a:solidFill>
                  <a:srgbClr val="02CDFF"/>
                </a:solidFill>
                <a:latin typeface="Open Sans Bold"/>
                <a:ea typeface="Open Sans Bold"/>
                <a:cs typeface="Open Sans Bold"/>
                <a:sym typeface="Open Sans Bold"/>
              </a:rPr>
              <a:t>Mancanza di tecniche in grado di affrontare bias multiculturali complessi </a:t>
            </a:r>
          </a:p>
        </p:txBody>
      </p:sp>
      <p:sp>
        <p:nvSpPr>
          <p:cNvPr id="33" name="TextBox 33"/>
          <p:cNvSpPr txBox="1"/>
          <p:nvPr/>
        </p:nvSpPr>
        <p:spPr>
          <a:xfrm>
            <a:off x="3897103" y="80755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4" name="TextBox 34"/>
          <p:cNvSpPr txBox="1"/>
          <p:nvPr/>
        </p:nvSpPr>
        <p:spPr>
          <a:xfrm>
            <a:off x="4803403" y="7870992"/>
            <a:ext cx="2012018" cy="1757045"/>
          </a:xfrm>
          <a:prstGeom prst="rect">
            <a:avLst/>
          </a:prstGeom>
        </p:spPr>
        <p:txBody>
          <a:bodyPr lIns="0" tIns="0" rIns="0" bIns="0" rtlCol="0" anchor="t">
            <a:spAutoFit/>
          </a:bodyPr>
          <a:lstStyle/>
          <a:p>
            <a:pPr algn="l">
              <a:lnSpc>
                <a:spcPts val="2379"/>
              </a:lnSpc>
              <a:spcBef>
                <a:spcPct val="0"/>
              </a:spcBef>
            </a:pPr>
            <a:r>
              <a:rPr lang="en-US" sz="1699" b="1">
                <a:solidFill>
                  <a:srgbClr val="02CDFF"/>
                </a:solidFill>
                <a:latin typeface="Open Sans Bold"/>
                <a:ea typeface="Open Sans Bold"/>
                <a:cs typeface="Open Sans Bold"/>
                <a:sym typeface="Open Sans Bold"/>
              </a:rPr>
              <a:t>Approcci frammentati che non considerano le interazioni tra bias culturali, etnici e di genere.</a:t>
            </a:r>
          </a:p>
        </p:txBody>
      </p:sp>
      <p:sp>
        <p:nvSpPr>
          <p:cNvPr id="35" name="TextBox 35"/>
          <p:cNvSpPr txBox="1"/>
          <p:nvPr/>
        </p:nvSpPr>
        <p:spPr>
          <a:xfrm>
            <a:off x="7511420" y="80755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36" name="TextBox 36"/>
          <p:cNvSpPr txBox="1"/>
          <p:nvPr/>
        </p:nvSpPr>
        <p:spPr>
          <a:xfrm>
            <a:off x="8417721" y="7870992"/>
            <a:ext cx="2012018" cy="2052320"/>
          </a:xfrm>
          <a:prstGeom prst="rect">
            <a:avLst/>
          </a:prstGeom>
        </p:spPr>
        <p:txBody>
          <a:bodyPr lIns="0" tIns="0" rIns="0" bIns="0" rtlCol="0" anchor="t">
            <a:spAutoFit/>
          </a:bodyPr>
          <a:lstStyle/>
          <a:p>
            <a:pPr algn="l">
              <a:lnSpc>
                <a:spcPts val="2379"/>
              </a:lnSpc>
            </a:pPr>
            <a:r>
              <a:rPr lang="en-US" sz="1699" b="1">
                <a:solidFill>
                  <a:srgbClr val="02CDFF"/>
                </a:solidFill>
                <a:latin typeface="Open Sans Bold"/>
                <a:ea typeface="Open Sans Bold"/>
                <a:cs typeface="Open Sans Bold"/>
                <a:sym typeface="Open Sans Bold"/>
              </a:rPr>
              <a:t>Insufficienza di dataset bilanciati per domini specifici (es. salute, giustizia).</a:t>
            </a:r>
          </a:p>
          <a:p>
            <a:pPr algn="l">
              <a:lnSpc>
                <a:spcPts val="2379"/>
              </a:lnSpc>
            </a:pPr>
            <a:endParaRPr lang="en-US" sz="1699" b="1">
              <a:solidFill>
                <a:srgbClr val="02CDFF"/>
              </a:solidFill>
              <a:latin typeface="Open Sans Bold"/>
              <a:ea typeface="Open Sans Bold"/>
              <a:cs typeface="Open Sans Bold"/>
              <a:sym typeface="Open Sans Bold"/>
            </a:endParaRPr>
          </a:p>
          <a:p>
            <a:pPr algn="l">
              <a:lnSpc>
                <a:spcPts val="2379"/>
              </a:lnSpc>
              <a:spcBef>
                <a:spcPct val="0"/>
              </a:spcBef>
            </a:pPr>
            <a:endParaRPr lang="en-US" sz="1699" b="1">
              <a:solidFill>
                <a:srgbClr val="02CDFF"/>
              </a:solidFill>
              <a:latin typeface="Open Sans Bold"/>
              <a:ea typeface="Open Sans Bold"/>
              <a:cs typeface="Open Sans Bold"/>
              <a:sym typeface="Open Sans Bold"/>
            </a:endParaRPr>
          </a:p>
        </p:txBody>
      </p:sp>
      <p:sp>
        <p:nvSpPr>
          <p:cNvPr id="37" name="TextBox 37"/>
          <p:cNvSpPr txBox="1"/>
          <p:nvPr/>
        </p:nvSpPr>
        <p:spPr>
          <a:xfrm>
            <a:off x="503317" y="2716063"/>
            <a:ext cx="6323942" cy="323215"/>
          </a:xfrm>
          <a:prstGeom prst="rect">
            <a:avLst/>
          </a:prstGeom>
        </p:spPr>
        <p:txBody>
          <a:bodyPr lIns="0" tIns="0" rIns="0" bIns="0" rtlCol="0" anchor="t">
            <a:spAutoFit/>
          </a:bodyPr>
          <a:lstStyle/>
          <a:p>
            <a:pPr algn="l">
              <a:lnSpc>
                <a:spcPts val="2659"/>
              </a:lnSpc>
              <a:spcBef>
                <a:spcPct val="0"/>
              </a:spcBef>
            </a:pPr>
            <a:r>
              <a:rPr lang="en-US" sz="1899" b="1">
                <a:solidFill>
                  <a:srgbClr val="0692D4"/>
                </a:solidFill>
                <a:latin typeface="Open Sans Bold"/>
                <a:ea typeface="Open Sans Bold"/>
                <a:cs typeface="Open Sans Bold"/>
                <a:sym typeface="Open Sans Bold"/>
              </a:rPr>
              <a:t>Stato dell’arte sulle tecniche di mitigazione del bias</a:t>
            </a:r>
          </a:p>
        </p:txBody>
      </p:sp>
      <p:sp>
        <p:nvSpPr>
          <p:cNvPr id="38" name="TextBox 38"/>
          <p:cNvSpPr txBox="1"/>
          <p:nvPr/>
        </p:nvSpPr>
        <p:spPr>
          <a:xfrm>
            <a:off x="503317" y="3153578"/>
            <a:ext cx="7374156" cy="611505"/>
          </a:xfrm>
          <a:prstGeom prst="rect">
            <a:avLst/>
          </a:prstGeom>
        </p:spPr>
        <p:txBody>
          <a:bodyPr lIns="0" tIns="0" rIns="0" bIns="0" rtlCol="0" anchor="t">
            <a:spAutoFit/>
          </a:bodyPr>
          <a:lstStyle/>
          <a:p>
            <a:pPr algn="l">
              <a:lnSpc>
                <a:spcPts val="2520"/>
              </a:lnSpc>
            </a:pPr>
            <a:r>
              <a:rPr lang="en-US" sz="1800" b="1">
                <a:solidFill>
                  <a:srgbClr val="0692D4"/>
                </a:solidFill>
                <a:latin typeface="Open Sans Bold"/>
                <a:ea typeface="Open Sans Bold"/>
                <a:cs typeface="Open Sans Bold"/>
                <a:sym typeface="Open Sans Bold"/>
              </a:rPr>
              <a:t>Tecniche principali identificate:</a:t>
            </a:r>
          </a:p>
          <a:p>
            <a:pPr algn="l">
              <a:lnSpc>
                <a:spcPts val="2520"/>
              </a:lnSpc>
              <a:spcBef>
                <a:spcPct val="0"/>
              </a:spcBef>
            </a:pPr>
            <a:endParaRPr lang="en-US" sz="1800" b="1">
              <a:solidFill>
                <a:srgbClr val="0692D4"/>
              </a:solidFill>
              <a:latin typeface="Open Sans Bold"/>
              <a:ea typeface="Open Sans Bold"/>
              <a:cs typeface="Open Sans Bold"/>
              <a:sym typeface="Open Sans Bold"/>
            </a:endParaRPr>
          </a:p>
        </p:txBody>
      </p:sp>
      <p:sp>
        <p:nvSpPr>
          <p:cNvPr id="39" name="TextBox 39"/>
          <p:cNvSpPr txBox="1"/>
          <p:nvPr/>
        </p:nvSpPr>
        <p:spPr>
          <a:xfrm>
            <a:off x="501869" y="7300126"/>
            <a:ext cx="6323942" cy="323215"/>
          </a:xfrm>
          <a:prstGeom prst="rect">
            <a:avLst/>
          </a:prstGeom>
        </p:spPr>
        <p:txBody>
          <a:bodyPr lIns="0" tIns="0" rIns="0" bIns="0" rtlCol="0" anchor="t">
            <a:spAutoFit/>
          </a:bodyPr>
          <a:lstStyle/>
          <a:p>
            <a:pPr algn="l">
              <a:lnSpc>
                <a:spcPts val="2659"/>
              </a:lnSpc>
              <a:spcBef>
                <a:spcPct val="0"/>
              </a:spcBef>
            </a:pPr>
            <a:r>
              <a:rPr lang="en-US" sz="1899" b="1">
                <a:solidFill>
                  <a:srgbClr val="0692D4"/>
                </a:solidFill>
                <a:latin typeface="Open Sans Bold"/>
                <a:ea typeface="Open Sans Bold"/>
                <a:cs typeface="Open Sans Bold"/>
                <a:sym typeface="Open Sans Bold"/>
              </a:rPr>
              <a:t>Gap Identificati</a:t>
            </a:r>
          </a:p>
        </p:txBody>
      </p:sp>
      <p:sp>
        <p:nvSpPr>
          <p:cNvPr id="40" name="TextBox 40"/>
          <p:cNvSpPr txBox="1"/>
          <p:nvPr/>
        </p:nvSpPr>
        <p:spPr>
          <a:xfrm>
            <a:off x="10911084" y="80755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41" name="TextBox 41"/>
          <p:cNvSpPr txBox="1"/>
          <p:nvPr/>
        </p:nvSpPr>
        <p:spPr>
          <a:xfrm>
            <a:off x="11817384" y="7870992"/>
            <a:ext cx="2012018" cy="1461770"/>
          </a:xfrm>
          <a:prstGeom prst="rect">
            <a:avLst/>
          </a:prstGeom>
        </p:spPr>
        <p:txBody>
          <a:bodyPr lIns="0" tIns="0" rIns="0" bIns="0" rtlCol="0" anchor="t">
            <a:spAutoFit/>
          </a:bodyPr>
          <a:lstStyle/>
          <a:p>
            <a:pPr algn="l">
              <a:lnSpc>
                <a:spcPts val="2379"/>
              </a:lnSpc>
            </a:pPr>
            <a:r>
              <a:rPr lang="en-US" sz="1699" b="1">
                <a:solidFill>
                  <a:srgbClr val="02CDFF"/>
                </a:solidFill>
                <a:latin typeface="Open Sans Bold"/>
                <a:ea typeface="Open Sans Bold"/>
                <a:cs typeface="Open Sans Bold"/>
                <a:sym typeface="Open Sans Bold"/>
              </a:rPr>
              <a:t>Difficoltà nel tradurre i progressi teorici in soluzioni pratiche.</a:t>
            </a:r>
          </a:p>
          <a:p>
            <a:pPr algn="l">
              <a:lnSpc>
                <a:spcPts val="2379"/>
              </a:lnSpc>
              <a:spcBef>
                <a:spcPct val="0"/>
              </a:spcBef>
            </a:pPr>
            <a:endParaRPr lang="en-US" sz="1699" b="1">
              <a:solidFill>
                <a:srgbClr val="02CDFF"/>
              </a:solidFill>
              <a:latin typeface="Open Sans Bold"/>
              <a:ea typeface="Open Sans Bold"/>
              <a:cs typeface="Open Sans Bold"/>
              <a:sym typeface="Open Sans Bold"/>
            </a:endParaRPr>
          </a:p>
        </p:txBody>
      </p:sp>
      <p:sp>
        <p:nvSpPr>
          <p:cNvPr id="42" name="TextBox 42"/>
          <p:cNvSpPr txBox="1"/>
          <p:nvPr/>
        </p:nvSpPr>
        <p:spPr>
          <a:xfrm>
            <a:off x="14225022" y="80755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sp>
        <p:nvSpPr>
          <p:cNvPr id="43" name="TextBox 43"/>
          <p:cNvSpPr txBox="1"/>
          <p:nvPr/>
        </p:nvSpPr>
        <p:spPr>
          <a:xfrm>
            <a:off x="15131323" y="7870992"/>
            <a:ext cx="2012018" cy="1757045"/>
          </a:xfrm>
          <a:prstGeom prst="rect">
            <a:avLst/>
          </a:prstGeom>
        </p:spPr>
        <p:txBody>
          <a:bodyPr lIns="0" tIns="0" rIns="0" bIns="0" rtlCol="0" anchor="t">
            <a:spAutoFit/>
          </a:bodyPr>
          <a:lstStyle/>
          <a:p>
            <a:pPr algn="l">
              <a:lnSpc>
                <a:spcPts val="2379"/>
              </a:lnSpc>
              <a:spcBef>
                <a:spcPct val="0"/>
              </a:spcBef>
            </a:pPr>
            <a:r>
              <a:rPr lang="en-US" sz="1699" b="1">
                <a:solidFill>
                  <a:srgbClr val="02CDFF"/>
                </a:solidFill>
                <a:latin typeface="Open Sans Bold"/>
                <a:ea typeface="Open Sans Bold"/>
                <a:cs typeface="Open Sans Bold"/>
                <a:sym typeface="Open Sans Bold"/>
              </a:rPr>
              <a:t>Mancanza di considerazione del contesto culturale nello studio di ogni dataset</a:t>
            </a:r>
          </a:p>
        </p:txBody>
      </p:sp>
      <p:sp>
        <p:nvSpPr>
          <p:cNvPr id="44" name="TextBox 44"/>
          <p:cNvSpPr txBox="1"/>
          <p:nvPr/>
        </p:nvSpPr>
        <p:spPr>
          <a:xfrm>
            <a:off x="1584600" y="3891654"/>
            <a:ext cx="3769056" cy="1554480"/>
          </a:xfrm>
          <a:prstGeom prst="rect">
            <a:avLst/>
          </a:prstGeom>
        </p:spPr>
        <p:txBody>
          <a:bodyPr lIns="0" tIns="0" rIns="0" bIns="0" rtlCol="0" anchor="t">
            <a:spAutoFit/>
          </a:bodyPr>
          <a:lstStyle/>
          <a:p>
            <a:pPr algn="ctr">
              <a:lnSpc>
                <a:spcPts val="2520"/>
              </a:lnSpc>
              <a:spcBef>
                <a:spcPct val="0"/>
              </a:spcBef>
            </a:pPr>
            <a:r>
              <a:rPr lang="en-US" sz="1800" b="1">
                <a:solidFill>
                  <a:srgbClr val="FFFFFF"/>
                </a:solidFill>
                <a:latin typeface="Canva Sans Bold"/>
                <a:ea typeface="Canva Sans Bold"/>
                <a:cs typeface="Canva Sans Bold"/>
                <a:sym typeface="Canva Sans Bold"/>
              </a:rPr>
              <a:t>Pre-elaborazione dei dati:</a:t>
            </a:r>
          </a:p>
          <a:p>
            <a:pPr algn="ctr">
              <a:lnSpc>
                <a:spcPts val="2520"/>
              </a:lnSpc>
              <a:spcBef>
                <a:spcPct val="0"/>
              </a:spcBef>
            </a:pPr>
            <a:r>
              <a:rPr lang="en-US" sz="1800">
                <a:solidFill>
                  <a:srgbClr val="FFFFFF"/>
                </a:solidFill>
                <a:latin typeface="Canva Sans"/>
                <a:ea typeface="Canva Sans"/>
                <a:cs typeface="Canva Sans"/>
                <a:sym typeface="Canva Sans"/>
              </a:rPr>
              <a:t>Eliminazione di attributi sensibili (es. etnia, genere) nei dataset</a:t>
            </a:r>
          </a:p>
          <a:p>
            <a:pPr algn="ctr">
              <a:lnSpc>
                <a:spcPts val="2520"/>
              </a:lnSpc>
              <a:spcBef>
                <a:spcPct val="0"/>
              </a:spcBef>
            </a:pPr>
            <a:r>
              <a:rPr lang="en-US" sz="1800">
                <a:solidFill>
                  <a:srgbClr val="FFFFFF"/>
                </a:solidFill>
                <a:latin typeface="Canva Sans"/>
                <a:ea typeface="Canva Sans"/>
                <a:cs typeface="Canva Sans"/>
                <a:sym typeface="Canva Sans"/>
              </a:rPr>
              <a:t>Limite: perdità di informazioni utili per il contesto decisionale</a:t>
            </a:r>
          </a:p>
        </p:txBody>
      </p:sp>
      <p:sp>
        <p:nvSpPr>
          <p:cNvPr id="45" name="Freeform 45"/>
          <p:cNvSpPr/>
          <p:nvPr/>
        </p:nvSpPr>
        <p:spPr>
          <a:xfrm>
            <a:off x="6461823" y="4749678"/>
            <a:ext cx="5191125" cy="2321849"/>
          </a:xfrm>
          <a:custGeom>
            <a:avLst/>
            <a:gdLst/>
            <a:ahLst/>
            <a:cxnLst/>
            <a:rect l="l" t="t" r="r" b="b"/>
            <a:pathLst>
              <a:path w="5191125" h="2321849">
                <a:moveTo>
                  <a:pt x="0" y="0"/>
                </a:moveTo>
                <a:lnTo>
                  <a:pt x="5191125" y="0"/>
                </a:lnTo>
                <a:lnTo>
                  <a:pt x="5191125" y="2321848"/>
                </a:lnTo>
                <a:lnTo>
                  <a:pt x="0" y="2321848"/>
                </a:lnTo>
                <a:lnTo>
                  <a:pt x="0" y="0"/>
                </a:lnTo>
                <a:close/>
              </a:path>
            </a:pathLst>
          </a:custGeom>
          <a:blipFill>
            <a:blip r:embed="rId5">
              <a:extLst>
                <a:ext uri="{96DAC541-7B7A-43D3-8B79-37D633B846F1}">
                  <asvg:svgBlip xmlns:asvg="http://schemas.microsoft.com/office/drawing/2016/SVG/main" r:embed="rId6"/>
                </a:ext>
              </a:extLst>
            </a:blip>
            <a:stretch>
              <a:fillRect/>
            </a:stretch>
          </a:blipFill>
          <a:ln w="85725" cap="rnd">
            <a:noFill/>
            <a:prstDash val="solid"/>
            <a:round/>
          </a:ln>
        </p:spPr>
        <p:txBody>
          <a:bodyPr/>
          <a:lstStyle/>
          <a:p>
            <a:endParaRPr lang="es-AR"/>
          </a:p>
        </p:txBody>
      </p:sp>
      <p:sp>
        <p:nvSpPr>
          <p:cNvPr id="46" name="TextBox 46"/>
          <p:cNvSpPr txBox="1"/>
          <p:nvPr/>
        </p:nvSpPr>
        <p:spPr>
          <a:xfrm>
            <a:off x="6850700" y="4904866"/>
            <a:ext cx="4542279" cy="2182923"/>
          </a:xfrm>
          <a:prstGeom prst="rect">
            <a:avLst/>
          </a:prstGeom>
        </p:spPr>
        <p:txBody>
          <a:bodyPr lIns="0" tIns="0" rIns="0" bIns="0" rtlCol="0" anchor="t">
            <a:spAutoFit/>
          </a:bodyPr>
          <a:lstStyle/>
          <a:p>
            <a:pPr algn="ctr">
              <a:lnSpc>
                <a:spcPts val="2531"/>
              </a:lnSpc>
              <a:spcBef>
                <a:spcPct val="0"/>
              </a:spcBef>
            </a:pPr>
            <a:r>
              <a:rPr lang="en-US" sz="1808" b="1" dirty="0" err="1">
                <a:solidFill>
                  <a:srgbClr val="FFFFFF"/>
                </a:solidFill>
                <a:latin typeface="Canva Sans Bold"/>
                <a:ea typeface="Canva Sans Bold"/>
                <a:cs typeface="Canva Sans Bold"/>
                <a:sym typeface="Canva Sans Bold"/>
              </a:rPr>
              <a:t>Regolazione</a:t>
            </a:r>
            <a:r>
              <a:rPr lang="en-US" sz="1808" b="1" dirty="0">
                <a:solidFill>
                  <a:srgbClr val="FFFFFF"/>
                </a:solidFill>
                <a:latin typeface="Canva Sans Bold"/>
                <a:ea typeface="Canva Sans Bold"/>
                <a:cs typeface="Canva Sans Bold"/>
                <a:sym typeface="Canva Sans Bold"/>
              </a:rPr>
              <a:t> </a:t>
            </a:r>
            <a:r>
              <a:rPr lang="en-US" sz="1808" b="1" dirty="0" err="1">
                <a:solidFill>
                  <a:srgbClr val="FFFFFF"/>
                </a:solidFill>
                <a:latin typeface="Canva Sans Bold"/>
                <a:ea typeface="Canva Sans Bold"/>
                <a:cs typeface="Canva Sans Bold"/>
                <a:sym typeface="Canva Sans Bold"/>
              </a:rPr>
              <a:t>durante</a:t>
            </a:r>
            <a:r>
              <a:rPr lang="en-US" sz="1808" b="1" dirty="0">
                <a:solidFill>
                  <a:srgbClr val="FFFFFF"/>
                </a:solidFill>
                <a:latin typeface="Canva Sans Bold"/>
                <a:ea typeface="Canva Sans Bold"/>
                <a:cs typeface="Canva Sans Bold"/>
                <a:sym typeface="Canva Sans Bold"/>
              </a:rPr>
              <a:t> </a:t>
            </a:r>
            <a:r>
              <a:rPr lang="en-US" sz="1808" b="1" dirty="0" err="1">
                <a:solidFill>
                  <a:srgbClr val="FFFFFF"/>
                </a:solidFill>
                <a:latin typeface="Canva Sans Bold"/>
                <a:ea typeface="Canva Sans Bold"/>
                <a:cs typeface="Canva Sans Bold"/>
                <a:sym typeface="Canva Sans Bold"/>
              </a:rPr>
              <a:t>l’addestramento</a:t>
            </a:r>
            <a:r>
              <a:rPr lang="en-US" sz="1808" dirty="0">
                <a:solidFill>
                  <a:srgbClr val="FFFFFF"/>
                </a:solidFill>
                <a:latin typeface="Canva Sans"/>
                <a:ea typeface="Canva Sans"/>
                <a:cs typeface="Canva Sans"/>
                <a:sym typeface="Canva Sans"/>
              </a:rPr>
              <a:t>:</a:t>
            </a:r>
          </a:p>
          <a:p>
            <a:pPr algn="ctr">
              <a:lnSpc>
                <a:spcPts val="2520"/>
              </a:lnSpc>
              <a:spcBef>
                <a:spcPct val="0"/>
              </a:spcBef>
            </a:pPr>
            <a:r>
              <a:rPr lang="en-US" sz="1800" dirty="0" err="1">
                <a:solidFill>
                  <a:srgbClr val="FFFFFF"/>
                </a:solidFill>
                <a:latin typeface="Canva Sans"/>
                <a:ea typeface="Canva Sans"/>
                <a:cs typeface="Canva Sans"/>
                <a:sym typeface="Canva Sans"/>
              </a:rPr>
              <a:t>Applicazione</a:t>
            </a:r>
            <a:r>
              <a:rPr lang="en-US" sz="1800" dirty="0">
                <a:solidFill>
                  <a:srgbClr val="FFFFFF"/>
                </a:solidFill>
                <a:latin typeface="Canva Sans"/>
                <a:ea typeface="Canva Sans"/>
                <a:cs typeface="Canva Sans"/>
                <a:sym typeface="Canva Sans"/>
              </a:rPr>
              <a:t> di </a:t>
            </a:r>
            <a:r>
              <a:rPr lang="en-US" sz="1800" dirty="0" err="1">
                <a:solidFill>
                  <a:srgbClr val="FFFFFF"/>
                </a:solidFill>
                <a:latin typeface="Canva Sans"/>
                <a:ea typeface="Canva Sans"/>
                <a:cs typeface="Canva Sans"/>
                <a:sym typeface="Canva Sans"/>
              </a:rPr>
              <a:t>vincoli</a:t>
            </a:r>
            <a:r>
              <a:rPr lang="en-US" sz="1800" dirty="0">
                <a:solidFill>
                  <a:srgbClr val="FFFFFF"/>
                </a:solidFill>
                <a:latin typeface="Canva Sans"/>
                <a:ea typeface="Canva Sans"/>
                <a:cs typeface="Canva Sans"/>
                <a:sym typeface="Canva Sans"/>
              </a:rPr>
              <a:t> </a:t>
            </a:r>
            <a:r>
              <a:rPr lang="en-US" sz="1800" dirty="0" err="1">
                <a:solidFill>
                  <a:srgbClr val="FFFFFF"/>
                </a:solidFill>
                <a:latin typeface="Canva Sans"/>
                <a:ea typeface="Canva Sans"/>
                <a:cs typeface="Canva Sans"/>
                <a:sym typeface="Canva Sans"/>
              </a:rPr>
              <a:t>matematici</a:t>
            </a:r>
            <a:r>
              <a:rPr lang="en-US" sz="1800" dirty="0">
                <a:solidFill>
                  <a:srgbClr val="FFFFFF"/>
                </a:solidFill>
                <a:latin typeface="Canva Sans"/>
                <a:ea typeface="Canva Sans"/>
                <a:cs typeface="Canva Sans"/>
                <a:sym typeface="Canva Sans"/>
              </a:rPr>
              <a:t> </a:t>
            </a:r>
            <a:r>
              <a:rPr lang="en-US" sz="1800" dirty="0" err="1">
                <a:solidFill>
                  <a:srgbClr val="FFFFFF"/>
                </a:solidFill>
                <a:latin typeface="Canva Sans"/>
                <a:ea typeface="Canva Sans"/>
                <a:cs typeface="Canva Sans"/>
                <a:sym typeface="Canva Sans"/>
              </a:rPr>
              <a:t>che</a:t>
            </a:r>
            <a:r>
              <a:rPr lang="en-US" sz="1800" dirty="0">
                <a:solidFill>
                  <a:srgbClr val="FFFFFF"/>
                </a:solidFill>
                <a:latin typeface="Canva Sans"/>
                <a:ea typeface="Canva Sans"/>
                <a:cs typeface="Canva Sans"/>
                <a:sym typeface="Canva Sans"/>
              </a:rPr>
              <a:t> </a:t>
            </a:r>
            <a:r>
              <a:rPr lang="en-US" sz="1800" dirty="0" err="1">
                <a:solidFill>
                  <a:srgbClr val="FFFFFF"/>
                </a:solidFill>
                <a:latin typeface="Canva Sans"/>
                <a:ea typeface="Canva Sans"/>
                <a:cs typeface="Canva Sans"/>
                <a:sym typeface="Canva Sans"/>
              </a:rPr>
              <a:t>penalizzano</a:t>
            </a:r>
            <a:r>
              <a:rPr lang="en-US" sz="1800" dirty="0">
                <a:solidFill>
                  <a:srgbClr val="FFFFFF"/>
                </a:solidFill>
                <a:latin typeface="Canva Sans"/>
                <a:ea typeface="Canva Sans"/>
                <a:cs typeface="Canva Sans"/>
                <a:sym typeface="Canva Sans"/>
              </a:rPr>
              <a:t> le </a:t>
            </a:r>
            <a:r>
              <a:rPr lang="en-US" sz="1800" dirty="0" err="1">
                <a:solidFill>
                  <a:srgbClr val="FFFFFF"/>
                </a:solidFill>
                <a:latin typeface="Canva Sans"/>
                <a:ea typeface="Canva Sans"/>
                <a:cs typeface="Canva Sans"/>
                <a:sym typeface="Canva Sans"/>
              </a:rPr>
              <a:t>predizioni</a:t>
            </a:r>
            <a:r>
              <a:rPr lang="en-US" sz="1800" dirty="0">
                <a:solidFill>
                  <a:srgbClr val="FFFFFF"/>
                </a:solidFill>
                <a:latin typeface="Canva Sans"/>
                <a:ea typeface="Canva Sans"/>
                <a:cs typeface="Canva Sans"/>
                <a:sym typeface="Canva Sans"/>
              </a:rPr>
              <a:t> non </a:t>
            </a:r>
            <a:r>
              <a:rPr lang="en-US" sz="1800" dirty="0" err="1">
                <a:solidFill>
                  <a:srgbClr val="FFFFFF"/>
                </a:solidFill>
                <a:latin typeface="Canva Sans"/>
                <a:ea typeface="Canva Sans"/>
                <a:cs typeface="Canva Sans"/>
                <a:sym typeface="Canva Sans"/>
              </a:rPr>
              <a:t>eque</a:t>
            </a:r>
            <a:endParaRPr lang="en-US" sz="1800" dirty="0">
              <a:solidFill>
                <a:srgbClr val="FFFFFF"/>
              </a:solidFill>
              <a:latin typeface="Canva Sans"/>
              <a:ea typeface="Canva Sans"/>
              <a:cs typeface="Canva Sans"/>
              <a:sym typeface="Canva Sans"/>
            </a:endParaRPr>
          </a:p>
          <a:p>
            <a:pPr algn="ctr">
              <a:lnSpc>
                <a:spcPts val="2520"/>
              </a:lnSpc>
              <a:spcBef>
                <a:spcPct val="0"/>
              </a:spcBef>
            </a:pPr>
            <a:r>
              <a:rPr lang="en-US" sz="1800" dirty="0" err="1">
                <a:solidFill>
                  <a:srgbClr val="FFFFFF"/>
                </a:solidFill>
                <a:latin typeface="Canva Sans"/>
                <a:ea typeface="Canva Sans"/>
                <a:cs typeface="Canva Sans"/>
                <a:sym typeface="Canva Sans"/>
              </a:rPr>
              <a:t>Limite</a:t>
            </a:r>
            <a:r>
              <a:rPr lang="en-US" sz="1800" dirty="0">
                <a:solidFill>
                  <a:srgbClr val="FFFFFF"/>
                </a:solidFill>
                <a:latin typeface="Canva Sans"/>
                <a:ea typeface="Canva Sans"/>
                <a:cs typeface="Canva Sans"/>
                <a:sym typeface="Canva Sans"/>
              </a:rPr>
              <a:t>: </a:t>
            </a:r>
            <a:r>
              <a:rPr lang="en-US" sz="1800" dirty="0" err="1">
                <a:solidFill>
                  <a:srgbClr val="FFFFFF"/>
                </a:solidFill>
                <a:latin typeface="Canva Sans"/>
                <a:ea typeface="Canva Sans"/>
                <a:cs typeface="Canva Sans"/>
                <a:sym typeface="Canva Sans"/>
              </a:rPr>
              <a:t>Complessità</a:t>
            </a:r>
            <a:r>
              <a:rPr lang="en-US" sz="1800" dirty="0">
                <a:solidFill>
                  <a:srgbClr val="FFFFFF"/>
                </a:solidFill>
                <a:latin typeface="Canva Sans"/>
                <a:ea typeface="Canva Sans"/>
                <a:cs typeface="Canva Sans"/>
                <a:sym typeface="Canva Sans"/>
              </a:rPr>
              <a:t> </a:t>
            </a:r>
            <a:r>
              <a:rPr lang="en-US" sz="1800" dirty="0" err="1">
                <a:solidFill>
                  <a:srgbClr val="FFFFFF"/>
                </a:solidFill>
                <a:latin typeface="Canva Sans"/>
                <a:ea typeface="Canva Sans"/>
                <a:cs typeface="Canva Sans"/>
                <a:sym typeface="Canva Sans"/>
              </a:rPr>
              <a:t>computazionale</a:t>
            </a:r>
            <a:r>
              <a:rPr lang="en-US" sz="1800" dirty="0">
                <a:solidFill>
                  <a:srgbClr val="FFFFFF"/>
                </a:solidFill>
                <a:latin typeface="Canva Sans"/>
                <a:ea typeface="Canva Sans"/>
                <a:cs typeface="Canva Sans"/>
                <a:sym typeface="Canva Sans"/>
              </a:rPr>
              <a:t> </a:t>
            </a:r>
            <a:r>
              <a:rPr lang="en-US" sz="1800" dirty="0" err="1">
                <a:solidFill>
                  <a:srgbClr val="FFFFFF"/>
                </a:solidFill>
                <a:latin typeface="Canva Sans"/>
                <a:ea typeface="Canva Sans"/>
                <a:cs typeface="Canva Sans"/>
                <a:sym typeface="Canva Sans"/>
              </a:rPr>
              <a:t>elevata</a:t>
            </a:r>
            <a:r>
              <a:rPr lang="en-US" sz="1800" dirty="0">
                <a:solidFill>
                  <a:srgbClr val="FFFFFF"/>
                </a:solidFill>
                <a:latin typeface="Canva Sans"/>
                <a:ea typeface="Canva Sans"/>
                <a:cs typeface="Canva Sans"/>
                <a:sym typeface="Canva Sans"/>
              </a:rPr>
              <a:t> e </a:t>
            </a:r>
            <a:r>
              <a:rPr lang="en-US" sz="1800" dirty="0" err="1">
                <a:solidFill>
                  <a:srgbClr val="FFFFFF"/>
                </a:solidFill>
                <a:latin typeface="Canva Sans"/>
                <a:ea typeface="Canva Sans"/>
                <a:cs typeface="Canva Sans"/>
                <a:sym typeface="Canva Sans"/>
              </a:rPr>
              <a:t>difficoltà</a:t>
            </a:r>
            <a:r>
              <a:rPr lang="en-US" sz="1800" dirty="0">
                <a:solidFill>
                  <a:srgbClr val="FFFFFF"/>
                </a:solidFill>
                <a:latin typeface="Canva Sans"/>
                <a:ea typeface="Canva Sans"/>
                <a:cs typeface="Canva Sans"/>
                <a:sym typeface="Canva Sans"/>
              </a:rPr>
              <a:t> di </a:t>
            </a:r>
            <a:r>
              <a:rPr lang="en-US" sz="1800" dirty="0" err="1">
                <a:solidFill>
                  <a:srgbClr val="FFFFFF"/>
                </a:solidFill>
                <a:latin typeface="Canva Sans"/>
                <a:ea typeface="Canva Sans"/>
                <a:cs typeface="Canva Sans"/>
                <a:sym typeface="Canva Sans"/>
              </a:rPr>
              <a:t>applicazione</a:t>
            </a:r>
            <a:r>
              <a:rPr lang="en-US" sz="1800" dirty="0">
                <a:solidFill>
                  <a:srgbClr val="FFFFFF"/>
                </a:solidFill>
                <a:latin typeface="Canva Sans"/>
                <a:ea typeface="Canva Sans"/>
                <a:cs typeface="Canva Sans"/>
                <a:sym typeface="Canva Sans"/>
              </a:rPr>
              <a:t> </a:t>
            </a:r>
            <a:r>
              <a:rPr lang="en-US" sz="1800" dirty="0" err="1">
                <a:solidFill>
                  <a:srgbClr val="FFFFFF"/>
                </a:solidFill>
                <a:latin typeface="Canva Sans"/>
                <a:ea typeface="Canva Sans"/>
                <a:cs typeface="Canva Sans"/>
                <a:sym typeface="Canva Sans"/>
              </a:rPr>
              <a:t>su</a:t>
            </a:r>
            <a:r>
              <a:rPr lang="en-US" sz="1800" dirty="0">
                <a:solidFill>
                  <a:srgbClr val="FFFFFF"/>
                </a:solidFill>
                <a:latin typeface="Canva Sans"/>
                <a:ea typeface="Canva Sans"/>
                <a:cs typeface="Canva Sans"/>
                <a:sym typeface="Canva Sans"/>
              </a:rPr>
              <a:t> </a:t>
            </a:r>
            <a:r>
              <a:rPr lang="en-US" sz="1800" dirty="0" err="1">
                <a:solidFill>
                  <a:srgbClr val="FFFFFF"/>
                </a:solidFill>
                <a:latin typeface="Canva Sans"/>
                <a:ea typeface="Canva Sans"/>
                <a:cs typeface="Canva Sans"/>
                <a:sym typeface="Canva Sans"/>
              </a:rPr>
              <a:t>larga</a:t>
            </a:r>
            <a:r>
              <a:rPr lang="en-US" sz="1800" dirty="0">
                <a:solidFill>
                  <a:srgbClr val="FFFFFF"/>
                </a:solidFill>
                <a:latin typeface="Canva Sans"/>
                <a:ea typeface="Canva Sans"/>
                <a:cs typeface="Canva Sans"/>
                <a:sym typeface="Canva Sans"/>
              </a:rPr>
              <a:t> scala</a:t>
            </a:r>
          </a:p>
          <a:p>
            <a:pPr algn="ctr">
              <a:lnSpc>
                <a:spcPts val="2531"/>
              </a:lnSpc>
              <a:spcBef>
                <a:spcPct val="0"/>
              </a:spcBef>
            </a:pPr>
            <a:endParaRPr lang="en-US" sz="1800" dirty="0">
              <a:solidFill>
                <a:srgbClr val="FFFFFF"/>
              </a:solidFill>
              <a:latin typeface="Canva Sans"/>
              <a:ea typeface="Canva Sans"/>
              <a:cs typeface="Canva Sans"/>
              <a:sym typeface="Canva Sans"/>
            </a:endParaRPr>
          </a:p>
        </p:txBody>
      </p:sp>
      <p:sp>
        <p:nvSpPr>
          <p:cNvPr id="47" name="Freeform 47"/>
          <p:cNvSpPr/>
          <p:nvPr/>
        </p:nvSpPr>
        <p:spPr>
          <a:xfrm>
            <a:off x="12068175" y="3512732"/>
            <a:ext cx="5191125" cy="2321849"/>
          </a:xfrm>
          <a:custGeom>
            <a:avLst/>
            <a:gdLst/>
            <a:ahLst/>
            <a:cxnLst/>
            <a:rect l="l" t="t" r="r" b="b"/>
            <a:pathLst>
              <a:path w="5191125" h="2321849">
                <a:moveTo>
                  <a:pt x="0" y="0"/>
                </a:moveTo>
                <a:lnTo>
                  <a:pt x="5191125" y="0"/>
                </a:lnTo>
                <a:lnTo>
                  <a:pt x="5191125" y="2321849"/>
                </a:lnTo>
                <a:lnTo>
                  <a:pt x="0" y="2321849"/>
                </a:lnTo>
                <a:lnTo>
                  <a:pt x="0" y="0"/>
                </a:lnTo>
                <a:close/>
              </a:path>
            </a:pathLst>
          </a:custGeom>
          <a:blipFill>
            <a:blip r:embed="rId5">
              <a:extLst>
                <a:ext uri="{96DAC541-7B7A-43D3-8B79-37D633B846F1}">
                  <asvg:svgBlip xmlns:asvg="http://schemas.microsoft.com/office/drawing/2016/SVG/main" r:embed="rId6"/>
                </a:ext>
              </a:extLst>
            </a:blip>
            <a:stretch>
              <a:fillRect/>
            </a:stretch>
          </a:blipFill>
          <a:ln w="85725" cap="rnd">
            <a:noFill/>
            <a:prstDash val="solid"/>
            <a:round/>
          </a:ln>
        </p:spPr>
        <p:txBody>
          <a:bodyPr/>
          <a:lstStyle/>
          <a:p>
            <a:endParaRPr lang="es-AR"/>
          </a:p>
        </p:txBody>
      </p:sp>
      <p:sp>
        <p:nvSpPr>
          <p:cNvPr id="48" name="TextBox 48"/>
          <p:cNvSpPr txBox="1"/>
          <p:nvPr/>
        </p:nvSpPr>
        <p:spPr>
          <a:xfrm>
            <a:off x="12204759" y="3550653"/>
            <a:ext cx="4917957" cy="2183130"/>
          </a:xfrm>
          <a:prstGeom prst="rect">
            <a:avLst/>
          </a:prstGeom>
        </p:spPr>
        <p:txBody>
          <a:bodyPr lIns="0" tIns="0" rIns="0" bIns="0" rtlCol="0" anchor="t">
            <a:spAutoFit/>
          </a:bodyPr>
          <a:lstStyle/>
          <a:p>
            <a:pPr algn="ctr">
              <a:lnSpc>
                <a:spcPts val="2520"/>
              </a:lnSpc>
              <a:spcBef>
                <a:spcPct val="0"/>
              </a:spcBef>
            </a:pPr>
            <a:r>
              <a:rPr lang="en-US" sz="1800" b="1">
                <a:solidFill>
                  <a:srgbClr val="FFFFFF"/>
                </a:solidFill>
                <a:latin typeface="Canva Sans Bold"/>
                <a:ea typeface="Canva Sans Bold"/>
                <a:cs typeface="Canva Sans Bold"/>
                <a:sym typeface="Canva Sans Bold"/>
              </a:rPr>
              <a:t>Audit post-algoritmo:</a:t>
            </a:r>
          </a:p>
          <a:p>
            <a:pPr algn="ctr">
              <a:lnSpc>
                <a:spcPts val="2520"/>
              </a:lnSpc>
              <a:spcBef>
                <a:spcPct val="0"/>
              </a:spcBef>
            </a:pPr>
            <a:r>
              <a:rPr lang="en-US" sz="1800">
                <a:solidFill>
                  <a:srgbClr val="FFFFFF"/>
                </a:solidFill>
                <a:latin typeface="Canva Sans"/>
                <a:ea typeface="Canva Sans"/>
                <a:cs typeface="Canva Sans"/>
                <a:sym typeface="Canva Sans"/>
              </a:rPr>
              <a:t>Valutazione dei modelli dopo l’addestramento per identificare bias nascosti</a:t>
            </a:r>
          </a:p>
          <a:p>
            <a:pPr algn="ctr">
              <a:lnSpc>
                <a:spcPts val="2520"/>
              </a:lnSpc>
              <a:spcBef>
                <a:spcPct val="0"/>
              </a:spcBef>
            </a:pPr>
            <a:r>
              <a:rPr lang="en-US" sz="1800">
                <a:solidFill>
                  <a:srgbClr val="FFFFFF"/>
                </a:solidFill>
                <a:latin typeface="Canva Sans"/>
                <a:ea typeface="Canva Sans"/>
                <a:cs typeface="Canva Sans"/>
                <a:sym typeface="Canva Sans"/>
              </a:rPr>
              <a:t>Limite: I bias rilevati a posteriori possono essere difficili da correggere senza riprogettare il modello</a:t>
            </a:r>
          </a:p>
        </p:txBody>
      </p:sp>
      <p:grpSp>
        <p:nvGrpSpPr>
          <p:cNvPr id="49" name="Group 49"/>
          <p:cNvGrpSpPr/>
          <p:nvPr/>
        </p:nvGrpSpPr>
        <p:grpSpPr>
          <a:xfrm>
            <a:off x="174448" y="123775"/>
            <a:ext cx="6024007" cy="1263587"/>
            <a:chOff x="0" y="0"/>
            <a:chExt cx="8032010" cy="1684783"/>
          </a:xfrm>
        </p:grpSpPr>
        <p:sp>
          <p:nvSpPr>
            <p:cNvPr id="50" name="Freeform 50"/>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7"/>
              <a:stretch>
                <a:fillRect/>
              </a:stretch>
            </a:blipFill>
          </p:spPr>
          <p:txBody>
            <a:bodyPr/>
            <a:lstStyle/>
            <a:p>
              <a:endParaRPr lang="es-AR"/>
            </a:p>
          </p:txBody>
        </p:sp>
        <p:sp>
          <p:nvSpPr>
            <p:cNvPr id="51" name="Freeform 51"/>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8"/>
              <a:stretch>
                <a:fillRect t="-48642" r="-5866" b="-43547"/>
              </a:stretch>
            </a:blipFill>
          </p:spPr>
          <p:txBody>
            <a:bodyPr/>
            <a:lstStyle/>
            <a:p>
              <a:endParaRPr lang="es-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84833" y="1928726"/>
            <a:ext cx="3125294" cy="1749839"/>
          </a:xfrm>
          <a:custGeom>
            <a:avLst/>
            <a:gdLst/>
            <a:ahLst/>
            <a:cxnLst/>
            <a:rect l="l" t="t" r="r" b="b"/>
            <a:pathLst>
              <a:path w="3125294" h="1749839">
                <a:moveTo>
                  <a:pt x="0" y="0"/>
                </a:moveTo>
                <a:lnTo>
                  <a:pt x="3125294" y="0"/>
                </a:lnTo>
                <a:lnTo>
                  <a:pt x="3125294" y="1749839"/>
                </a:lnTo>
                <a:lnTo>
                  <a:pt x="0" y="1749839"/>
                </a:lnTo>
                <a:lnTo>
                  <a:pt x="0" y="0"/>
                </a:lnTo>
                <a:close/>
              </a:path>
            </a:pathLst>
          </a:custGeom>
          <a:blipFill>
            <a:blip r:embed="rId3"/>
            <a:stretch>
              <a:fillRect/>
            </a:stretch>
          </a:blipFill>
        </p:spPr>
        <p:txBody>
          <a:bodyPr/>
          <a:lstStyle/>
          <a:p>
            <a:endParaRPr lang="es-AR"/>
          </a:p>
        </p:txBody>
      </p:sp>
      <p:sp>
        <p:nvSpPr>
          <p:cNvPr id="12" name="Freeform 12"/>
          <p:cNvSpPr/>
          <p:nvPr/>
        </p:nvSpPr>
        <p:spPr>
          <a:xfrm>
            <a:off x="384833" y="4024447"/>
            <a:ext cx="8034931" cy="5955893"/>
          </a:xfrm>
          <a:custGeom>
            <a:avLst/>
            <a:gdLst/>
            <a:ahLst/>
            <a:cxnLst/>
            <a:rect l="l" t="t" r="r" b="b"/>
            <a:pathLst>
              <a:path w="8034931" h="5955893">
                <a:moveTo>
                  <a:pt x="0" y="0"/>
                </a:moveTo>
                <a:lnTo>
                  <a:pt x="8034931" y="0"/>
                </a:lnTo>
                <a:lnTo>
                  <a:pt x="8034931" y="5955893"/>
                </a:lnTo>
                <a:lnTo>
                  <a:pt x="0" y="5955893"/>
                </a:lnTo>
                <a:lnTo>
                  <a:pt x="0" y="0"/>
                </a:lnTo>
                <a:close/>
              </a:path>
            </a:pathLst>
          </a:custGeom>
          <a:blipFill>
            <a:blip r:embed="rId4"/>
            <a:stretch>
              <a:fillRect/>
            </a:stretch>
          </a:blipFill>
        </p:spPr>
        <p:txBody>
          <a:bodyPr/>
          <a:lstStyle/>
          <a:p>
            <a:endParaRPr lang="es-AR"/>
          </a:p>
        </p:txBody>
      </p:sp>
      <p:sp>
        <p:nvSpPr>
          <p:cNvPr id="13" name="TextBox 13"/>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Open Sans"/>
                <a:ea typeface="Open Sans"/>
                <a:cs typeface="Open Sans"/>
                <a:sym typeface="Open Sans"/>
              </a:rPr>
              <a:t>08</a:t>
            </a:r>
          </a:p>
        </p:txBody>
      </p:sp>
      <p:sp>
        <p:nvSpPr>
          <p:cNvPr id="14" name="TextBox 14"/>
          <p:cNvSpPr txBox="1"/>
          <p:nvPr/>
        </p:nvSpPr>
        <p:spPr>
          <a:xfrm>
            <a:off x="4402298" y="1666941"/>
            <a:ext cx="13894079" cy="638176"/>
          </a:xfrm>
          <a:prstGeom prst="rect">
            <a:avLst/>
          </a:prstGeom>
        </p:spPr>
        <p:txBody>
          <a:bodyPr lIns="0" tIns="0" rIns="0" bIns="0" rtlCol="0" anchor="t">
            <a:spAutoFit/>
          </a:bodyPr>
          <a:lstStyle/>
          <a:p>
            <a:pPr algn="l">
              <a:lnSpc>
                <a:spcPts val="4950"/>
              </a:lnSpc>
            </a:pPr>
            <a:r>
              <a:rPr lang="en-US" sz="4500" b="1">
                <a:solidFill>
                  <a:srgbClr val="02CDFF"/>
                </a:solidFill>
                <a:latin typeface="Barlow Condensed Bold"/>
                <a:ea typeface="Barlow Condensed Bold"/>
                <a:cs typeface="Barlow Condensed Bold"/>
                <a:sym typeface="Barlow Condensed Bold"/>
              </a:rPr>
              <a:t>Bias nei Modelli di Linguaggio Generativo GPT: Analisi Caso 1</a:t>
            </a:r>
          </a:p>
        </p:txBody>
      </p:sp>
      <p:sp>
        <p:nvSpPr>
          <p:cNvPr id="15" name="TextBox 15"/>
          <p:cNvSpPr txBox="1"/>
          <p:nvPr/>
        </p:nvSpPr>
        <p:spPr>
          <a:xfrm>
            <a:off x="9166965" y="4427328"/>
            <a:ext cx="8332953" cy="1153795"/>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I modelli GPT riflettono valori culturali dominanti delle società occidentali (anglo-europee), mostrando bias verso valori di auto-espressione e razionalità secolare.</a:t>
            </a:r>
          </a:p>
        </p:txBody>
      </p:sp>
      <p:sp>
        <p:nvSpPr>
          <p:cNvPr id="16" name="TextBox 16"/>
          <p:cNvSpPr txBox="1"/>
          <p:nvPr/>
        </p:nvSpPr>
        <p:spPr>
          <a:xfrm>
            <a:off x="9166965" y="3809500"/>
            <a:ext cx="2012018" cy="389256"/>
          </a:xfrm>
          <a:prstGeom prst="rect">
            <a:avLst/>
          </a:prstGeom>
        </p:spPr>
        <p:txBody>
          <a:bodyPr lIns="0" tIns="0" rIns="0" bIns="0" rtlCol="0" anchor="t">
            <a:spAutoFit/>
          </a:bodyPr>
          <a:lstStyle/>
          <a:p>
            <a:pPr algn="l">
              <a:lnSpc>
                <a:spcPts val="3219"/>
              </a:lnSpc>
              <a:spcBef>
                <a:spcPct val="0"/>
              </a:spcBef>
            </a:pPr>
            <a:r>
              <a:rPr lang="en-US" sz="2299" b="1">
                <a:solidFill>
                  <a:srgbClr val="02CDFF"/>
                </a:solidFill>
                <a:latin typeface="Open Sans Bold"/>
                <a:ea typeface="Open Sans Bold"/>
                <a:cs typeface="Open Sans Bold"/>
                <a:sym typeface="Open Sans Bold"/>
              </a:rPr>
              <a:t>Problema</a:t>
            </a:r>
          </a:p>
        </p:txBody>
      </p:sp>
      <p:sp>
        <p:nvSpPr>
          <p:cNvPr id="17" name="TextBox 17"/>
          <p:cNvSpPr txBox="1"/>
          <p:nvPr/>
        </p:nvSpPr>
        <p:spPr>
          <a:xfrm>
            <a:off x="9144000" y="6732438"/>
            <a:ext cx="8332953" cy="3496945"/>
          </a:xfrm>
          <a:prstGeom prst="rect">
            <a:avLst/>
          </a:prstGeom>
        </p:spPr>
        <p:txBody>
          <a:bodyPr lIns="0" tIns="0" rIns="0" bIns="0" rtlCol="0" anchor="t">
            <a:spAutoFit/>
          </a:bodyPr>
          <a:lstStyle/>
          <a:p>
            <a:pPr algn="l">
              <a:lnSpc>
                <a:spcPts val="3079"/>
              </a:lnSpc>
            </a:pPr>
            <a:r>
              <a:rPr lang="en-US" sz="2199" b="1">
                <a:solidFill>
                  <a:srgbClr val="1F2020"/>
                </a:solidFill>
                <a:latin typeface="Open Sans Bold"/>
                <a:ea typeface="Open Sans Bold"/>
                <a:cs typeface="Open Sans Bold"/>
                <a:sym typeface="Open Sans Bold"/>
              </a:rPr>
              <a:t>Audit culturale: </a:t>
            </a:r>
            <a:r>
              <a:rPr lang="en-US" sz="2199">
                <a:solidFill>
                  <a:srgbClr val="1F2020"/>
                </a:solidFill>
                <a:latin typeface="Open Sans"/>
                <a:ea typeface="Open Sans"/>
                <a:cs typeface="Open Sans"/>
                <a:sym typeface="Open Sans"/>
              </a:rPr>
              <a:t>Classifica valori culturali su due assi:</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Tradizionali vs. Secolari</a:t>
            </a:r>
          </a:p>
          <a:p>
            <a:pPr marL="949952" lvl="2" indent="-316651" algn="l">
              <a:lnSpc>
                <a:spcPts val="3079"/>
              </a:lnSpc>
              <a:buFont typeface="Arial"/>
              <a:buChar char="⚬"/>
            </a:pPr>
            <a:r>
              <a:rPr lang="en-US" sz="2199">
                <a:solidFill>
                  <a:srgbClr val="1F2020"/>
                </a:solidFill>
                <a:latin typeface="Open Sans"/>
                <a:ea typeface="Open Sans"/>
                <a:cs typeface="Open Sans"/>
                <a:sym typeface="Open Sans"/>
              </a:rPr>
              <a:t>Sopravvivenza vs. Auto-espressione</a:t>
            </a:r>
          </a:p>
          <a:p>
            <a:pPr algn="l">
              <a:lnSpc>
                <a:spcPts val="3079"/>
              </a:lnSpc>
            </a:pPr>
            <a:endParaRPr lang="en-US" sz="2199">
              <a:solidFill>
                <a:srgbClr val="1F2020"/>
              </a:solidFill>
              <a:latin typeface="Open Sans"/>
              <a:ea typeface="Open Sans"/>
              <a:cs typeface="Open Sans"/>
              <a:sym typeface="Open Sans"/>
            </a:endParaRPr>
          </a:p>
          <a:p>
            <a:pPr algn="l">
              <a:lnSpc>
                <a:spcPts val="3079"/>
              </a:lnSpc>
            </a:pPr>
            <a:r>
              <a:rPr lang="en-US" sz="2199">
                <a:solidFill>
                  <a:srgbClr val="1F2020"/>
                </a:solidFill>
                <a:latin typeface="Open Sans"/>
                <a:ea typeface="Open Sans"/>
                <a:cs typeface="Open Sans"/>
                <a:sym typeface="Open Sans"/>
              </a:rPr>
              <a:t>I </a:t>
            </a:r>
            <a:r>
              <a:rPr lang="en-US" sz="2199">
                <a:solidFill>
                  <a:srgbClr val="6AA4D5"/>
                </a:solidFill>
                <a:latin typeface="Open Sans"/>
                <a:ea typeface="Open Sans"/>
                <a:cs typeface="Open Sans"/>
                <a:sym typeface="Open Sans"/>
              </a:rPr>
              <a:t>risultati</a:t>
            </a:r>
            <a:r>
              <a:rPr lang="en-US" sz="2199">
                <a:solidFill>
                  <a:srgbClr val="1F2020"/>
                </a:solidFill>
                <a:latin typeface="Open Sans"/>
                <a:ea typeface="Open Sans"/>
                <a:cs typeface="Open Sans"/>
                <a:sym typeface="Open Sans"/>
              </a:rPr>
              <a:t> generati dai modelli di IA sono più vicini ai valori culturali di paesi come Finlandia e Paesi Bassi, aumentando la distanza culturale da Giordania e Ghana.</a:t>
            </a:r>
          </a:p>
          <a:p>
            <a:pPr algn="l">
              <a:lnSpc>
                <a:spcPts val="3079"/>
              </a:lnSpc>
            </a:pPr>
            <a:endParaRPr lang="en-US" sz="2199">
              <a:solidFill>
                <a:srgbClr val="1F2020"/>
              </a:solidFill>
              <a:latin typeface="Open Sans"/>
              <a:ea typeface="Open Sans"/>
              <a:cs typeface="Open Sans"/>
              <a:sym typeface="Open Sans"/>
            </a:endParaRPr>
          </a:p>
          <a:p>
            <a:pPr algn="l">
              <a:lnSpc>
                <a:spcPts val="3079"/>
              </a:lnSpc>
              <a:spcBef>
                <a:spcPct val="0"/>
              </a:spcBef>
            </a:pPr>
            <a:endParaRPr lang="en-US" sz="2199">
              <a:solidFill>
                <a:srgbClr val="1F2020"/>
              </a:solidFill>
              <a:latin typeface="Open Sans"/>
              <a:ea typeface="Open Sans"/>
              <a:cs typeface="Open Sans"/>
              <a:sym typeface="Open Sans"/>
            </a:endParaRPr>
          </a:p>
        </p:txBody>
      </p:sp>
      <p:sp>
        <p:nvSpPr>
          <p:cNvPr id="18" name="TextBox 18"/>
          <p:cNvSpPr txBox="1"/>
          <p:nvPr/>
        </p:nvSpPr>
        <p:spPr>
          <a:xfrm>
            <a:off x="8510584" y="474602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19" name="TextBox 19"/>
          <p:cNvSpPr txBox="1"/>
          <p:nvPr/>
        </p:nvSpPr>
        <p:spPr>
          <a:xfrm>
            <a:off x="9144000" y="6076016"/>
            <a:ext cx="3158543" cy="389256"/>
          </a:xfrm>
          <a:prstGeom prst="rect">
            <a:avLst/>
          </a:prstGeom>
        </p:spPr>
        <p:txBody>
          <a:bodyPr lIns="0" tIns="0" rIns="0" bIns="0" rtlCol="0" anchor="t">
            <a:spAutoFit/>
          </a:bodyPr>
          <a:lstStyle/>
          <a:p>
            <a:pPr algn="l">
              <a:lnSpc>
                <a:spcPts val="3219"/>
              </a:lnSpc>
              <a:spcBef>
                <a:spcPct val="0"/>
              </a:spcBef>
            </a:pPr>
            <a:r>
              <a:rPr lang="en-US" sz="2299" b="1">
                <a:solidFill>
                  <a:srgbClr val="02CDFF"/>
                </a:solidFill>
                <a:latin typeface="Open Sans Bold"/>
                <a:ea typeface="Open Sans Bold"/>
                <a:cs typeface="Open Sans Bold"/>
                <a:sym typeface="Open Sans Bold"/>
              </a:rPr>
              <a:t>Strumento di Analisi</a:t>
            </a:r>
          </a:p>
        </p:txBody>
      </p:sp>
      <p:sp>
        <p:nvSpPr>
          <p:cNvPr id="20" name="Freeform 20"/>
          <p:cNvSpPr/>
          <p:nvPr/>
        </p:nvSpPr>
        <p:spPr>
          <a:xfrm>
            <a:off x="3855759" y="2537072"/>
            <a:ext cx="13894079" cy="399455"/>
          </a:xfrm>
          <a:custGeom>
            <a:avLst/>
            <a:gdLst/>
            <a:ahLst/>
            <a:cxnLst/>
            <a:rect l="l" t="t" r="r" b="b"/>
            <a:pathLst>
              <a:path w="13894079" h="399455">
                <a:moveTo>
                  <a:pt x="0" y="0"/>
                </a:moveTo>
                <a:lnTo>
                  <a:pt x="13894079" y="0"/>
                </a:lnTo>
                <a:lnTo>
                  <a:pt x="13894079" y="399455"/>
                </a:lnTo>
                <a:lnTo>
                  <a:pt x="0" y="399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AR"/>
          </a:p>
        </p:txBody>
      </p:sp>
      <p:grpSp>
        <p:nvGrpSpPr>
          <p:cNvPr id="21" name="Group 21"/>
          <p:cNvGrpSpPr/>
          <p:nvPr/>
        </p:nvGrpSpPr>
        <p:grpSpPr>
          <a:xfrm>
            <a:off x="174448" y="123775"/>
            <a:ext cx="6024007" cy="1263587"/>
            <a:chOff x="0" y="0"/>
            <a:chExt cx="8032010" cy="1684783"/>
          </a:xfrm>
        </p:grpSpPr>
        <p:sp>
          <p:nvSpPr>
            <p:cNvPr id="22" name="Freeform 22"/>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7"/>
              <a:stretch>
                <a:fillRect/>
              </a:stretch>
            </a:blipFill>
          </p:spPr>
          <p:txBody>
            <a:bodyPr/>
            <a:lstStyle/>
            <a:p>
              <a:endParaRPr lang="es-AR"/>
            </a:p>
          </p:txBody>
        </p:sp>
        <p:sp>
          <p:nvSpPr>
            <p:cNvPr id="23" name="Freeform 23"/>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8"/>
              <a:stretch>
                <a:fillRect t="-48642" r="-5866" b="-43547"/>
              </a:stretch>
            </a:blipFill>
          </p:spPr>
          <p:txBody>
            <a:bodyPr/>
            <a:lstStyle/>
            <a:p>
              <a:endParaRPr lang="es-AR"/>
            </a:p>
          </p:txBody>
        </p:sp>
      </p:grpSp>
      <p:sp>
        <p:nvSpPr>
          <p:cNvPr id="24" name="TextBox 24"/>
          <p:cNvSpPr txBox="1"/>
          <p:nvPr/>
        </p:nvSpPr>
        <p:spPr>
          <a:xfrm>
            <a:off x="4402298" y="2898427"/>
            <a:ext cx="11330248" cy="656590"/>
          </a:xfrm>
          <a:prstGeom prst="rect">
            <a:avLst/>
          </a:prstGeom>
        </p:spPr>
        <p:txBody>
          <a:bodyPr lIns="0" tIns="0" rIns="0" bIns="0" rtlCol="0" anchor="t">
            <a:spAutoFit/>
          </a:bodyPr>
          <a:lstStyle/>
          <a:p>
            <a:pPr algn="l">
              <a:lnSpc>
                <a:spcPts val="2659"/>
              </a:lnSpc>
            </a:pPr>
            <a:r>
              <a:rPr lang="en-US" sz="1899" i="1">
                <a:solidFill>
                  <a:srgbClr val="000000"/>
                </a:solidFill>
                <a:latin typeface="Canva Sans Italics"/>
                <a:ea typeface="Canva Sans Italics"/>
                <a:cs typeface="Canva Sans Italics"/>
                <a:sym typeface="Canva Sans Italics"/>
              </a:rPr>
              <a:t>Tao, Y., Viberg, O. ed Al. (2024). </a:t>
            </a:r>
          </a:p>
          <a:p>
            <a:pPr algn="l">
              <a:lnSpc>
                <a:spcPts val="2659"/>
              </a:lnSpc>
              <a:spcBef>
                <a:spcPct val="0"/>
              </a:spcBef>
            </a:pPr>
            <a:r>
              <a:rPr lang="en-US" sz="1899" i="1">
                <a:solidFill>
                  <a:srgbClr val="000000"/>
                </a:solidFill>
                <a:latin typeface="Canva Sans Italics"/>
                <a:ea typeface="Canva Sans Italics"/>
                <a:cs typeface="Canva Sans Italics"/>
                <a:sym typeface="Canva Sans Italics"/>
              </a:rPr>
              <a:t>Cultural bias and cultural alignment of large language models.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49838" y="7527480"/>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0"/>
            <a:ext cx="1028700" cy="1028700"/>
            <a:chOff x="0" y="0"/>
            <a:chExt cx="270933" cy="270933"/>
          </a:xfrm>
        </p:grpSpPr>
        <p:sp>
          <p:nvSpPr>
            <p:cNvPr id="6" name="Freeform 6"/>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7" name="TextBox 7"/>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9258300"/>
            <a:ext cx="1028700" cy="10287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txBody>
            <a:bodyPr/>
            <a:lstStyle/>
            <a:p>
              <a:endParaRPr lang="es-AR"/>
            </a:p>
          </p:txBody>
        </p:sp>
        <p:sp>
          <p:nvSpPr>
            <p:cNvPr id="10" name="TextBox 10"/>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7499918" y="9638067"/>
            <a:ext cx="54746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09</a:t>
            </a:r>
          </a:p>
        </p:txBody>
      </p:sp>
      <p:sp>
        <p:nvSpPr>
          <p:cNvPr id="12" name="TextBox 12"/>
          <p:cNvSpPr txBox="1"/>
          <p:nvPr/>
        </p:nvSpPr>
        <p:spPr>
          <a:xfrm>
            <a:off x="4393921" y="1898896"/>
            <a:ext cx="13894079" cy="638176"/>
          </a:xfrm>
          <a:prstGeom prst="rect">
            <a:avLst/>
          </a:prstGeom>
        </p:spPr>
        <p:txBody>
          <a:bodyPr lIns="0" tIns="0" rIns="0" bIns="0" rtlCol="0" anchor="t">
            <a:spAutoFit/>
          </a:bodyPr>
          <a:lstStyle/>
          <a:p>
            <a:pPr algn="l">
              <a:lnSpc>
                <a:spcPts val="4950"/>
              </a:lnSpc>
            </a:pPr>
            <a:r>
              <a:rPr lang="en-US" sz="4500" b="1">
                <a:solidFill>
                  <a:srgbClr val="02CDFF"/>
                </a:solidFill>
                <a:latin typeface="Barlow Condensed Bold"/>
                <a:ea typeface="Barlow Condensed Bold"/>
                <a:cs typeface="Barlow Condensed Bold"/>
                <a:sym typeface="Barlow Condensed Bold"/>
              </a:rPr>
              <a:t>Bias nei Modelli di Linguaggio Generativo GPT: Analisi Caso 1</a:t>
            </a:r>
          </a:p>
        </p:txBody>
      </p:sp>
      <p:sp>
        <p:nvSpPr>
          <p:cNvPr id="13" name="TextBox 13"/>
          <p:cNvSpPr txBox="1"/>
          <p:nvPr/>
        </p:nvSpPr>
        <p:spPr>
          <a:xfrm>
            <a:off x="2277247" y="4304045"/>
            <a:ext cx="9894096" cy="2080167"/>
          </a:xfrm>
          <a:prstGeom prst="rect">
            <a:avLst/>
          </a:prstGeom>
        </p:spPr>
        <p:txBody>
          <a:bodyPr lIns="0" tIns="0" rIns="0" bIns="0" rtlCol="0" anchor="t">
            <a:spAutoFit/>
          </a:bodyPr>
          <a:lstStyle/>
          <a:p>
            <a:pPr algn="l">
              <a:lnSpc>
                <a:spcPts val="3355"/>
              </a:lnSpc>
            </a:pPr>
            <a:endParaRPr/>
          </a:p>
          <a:p>
            <a:pPr algn="l">
              <a:lnSpc>
                <a:spcPts val="3355"/>
              </a:lnSpc>
            </a:pPr>
            <a:r>
              <a:rPr lang="en-US" sz="2397">
                <a:solidFill>
                  <a:srgbClr val="1F2020"/>
                </a:solidFill>
                <a:latin typeface="Open Sans"/>
                <a:ea typeface="Open Sans"/>
                <a:cs typeface="Open Sans"/>
                <a:sym typeface="Open Sans"/>
              </a:rPr>
              <a:t>Prompt specifici per orientare il modello su prospettive culturali locali (es. "Rispondi come se fossi di [paese]").</a:t>
            </a:r>
          </a:p>
          <a:p>
            <a:pPr algn="l">
              <a:lnSpc>
                <a:spcPts val="3355"/>
              </a:lnSpc>
            </a:pPr>
            <a:r>
              <a:rPr lang="en-US" sz="2397">
                <a:solidFill>
                  <a:srgbClr val="1F2020"/>
                </a:solidFill>
                <a:latin typeface="Open Sans"/>
                <a:ea typeface="Open Sans"/>
                <a:cs typeface="Open Sans"/>
                <a:sym typeface="Open Sans"/>
              </a:rPr>
              <a:t>Impatto: Riduzione della distanza culturale del 71-81% in molti paesi.</a:t>
            </a:r>
          </a:p>
          <a:p>
            <a:pPr algn="l">
              <a:lnSpc>
                <a:spcPts val="3355"/>
              </a:lnSpc>
              <a:spcBef>
                <a:spcPct val="0"/>
              </a:spcBef>
            </a:pPr>
            <a:endParaRPr lang="en-US" sz="2397">
              <a:solidFill>
                <a:srgbClr val="1F2020"/>
              </a:solidFill>
              <a:latin typeface="Open Sans"/>
              <a:ea typeface="Open Sans"/>
              <a:cs typeface="Open Sans"/>
              <a:sym typeface="Open Sans"/>
            </a:endParaRPr>
          </a:p>
        </p:txBody>
      </p:sp>
      <p:sp>
        <p:nvSpPr>
          <p:cNvPr id="14" name="TextBox 14"/>
          <p:cNvSpPr txBox="1"/>
          <p:nvPr/>
        </p:nvSpPr>
        <p:spPr>
          <a:xfrm>
            <a:off x="2277247" y="4278615"/>
            <a:ext cx="7139637" cy="422276"/>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Strategie di Mitigazione: Cultural Prompting</a:t>
            </a:r>
          </a:p>
        </p:txBody>
      </p:sp>
      <p:sp>
        <p:nvSpPr>
          <p:cNvPr id="15" name="Freeform 15"/>
          <p:cNvSpPr/>
          <p:nvPr/>
        </p:nvSpPr>
        <p:spPr>
          <a:xfrm>
            <a:off x="3855759" y="2537072"/>
            <a:ext cx="13894079" cy="399455"/>
          </a:xfrm>
          <a:custGeom>
            <a:avLst/>
            <a:gdLst/>
            <a:ahLst/>
            <a:cxnLst/>
            <a:rect l="l" t="t" r="r" b="b"/>
            <a:pathLst>
              <a:path w="13894079" h="399455">
                <a:moveTo>
                  <a:pt x="0" y="0"/>
                </a:moveTo>
                <a:lnTo>
                  <a:pt x="13894079" y="0"/>
                </a:lnTo>
                <a:lnTo>
                  <a:pt x="13894079" y="399455"/>
                </a:lnTo>
                <a:lnTo>
                  <a:pt x="0" y="399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a:p>
        </p:txBody>
      </p:sp>
      <p:sp>
        <p:nvSpPr>
          <p:cNvPr id="16" name="TextBox 16"/>
          <p:cNvSpPr txBox="1"/>
          <p:nvPr/>
        </p:nvSpPr>
        <p:spPr>
          <a:xfrm>
            <a:off x="7224295" y="6857502"/>
            <a:ext cx="4220140" cy="422276"/>
          </a:xfrm>
          <a:prstGeom prst="rect">
            <a:avLst/>
          </a:prstGeom>
        </p:spPr>
        <p:txBody>
          <a:bodyPr lIns="0" tIns="0" rIns="0" bIns="0" rtlCol="0" anchor="t">
            <a:spAutoFit/>
          </a:bodyPr>
          <a:lstStyle/>
          <a:p>
            <a:pPr algn="l">
              <a:lnSpc>
                <a:spcPts val="3499"/>
              </a:lnSpc>
              <a:spcBef>
                <a:spcPct val="0"/>
              </a:spcBef>
            </a:pPr>
            <a:r>
              <a:rPr lang="en-US" sz="2499" b="1">
                <a:solidFill>
                  <a:srgbClr val="02CDFF"/>
                </a:solidFill>
                <a:latin typeface="Open Sans Bold"/>
                <a:ea typeface="Open Sans Bold"/>
                <a:cs typeface="Open Sans Bold"/>
                <a:sym typeface="Open Sans Bold"/>
              </a:rPr>
              <a:t>Limiti e conclusioni</a:t>
            </a:r>
          </a:p>
        </p:txBody>
      </p:sp>
      <p:sp>
        <p:nvSpPr>
          <p:cNvPr id="17" name="TextBox 17"/>
          <p:cNvSpPr txBox="1"/>
          <p:nvPr/>
        </p:nvSpPr>
        <p:spPr>
          <a:xfrm>
            <a:off x="7224295" y="6867027"/>
            <a:ext cx="8718450" cy="2072641"/>
          </a:xfrm>
          <a:prstGeom prst="rect">
            <a:avLst/>
          </a:prstGeom>
        </p:spPr>
        <p:txBody>
          <a:bodyPr lIns="0" tIns="0" rIns="0" bIns="0" rtlCol="0" anchor="t">
            <a:spAutoFit/>
          </a:bodyPr>
          <a:lstStyle/>
          <a:p>
            <a:pPr algn="l">
              <a:lnSpc>
                <a:spcPts val="3359"/>
              </a:lnSpc>
            </a:pPr>
            <a:endParaRPr/>
          </a:p>
          <a:p>
            <a:pPr algn="l">
              <a:lnSpc>
                <a:spcPts val="3359"/>
              </a:lnSpc>
            </a:pPr>
            <a:r>
              <a:rPr lang="en-US" sz="2399">
                <a:solidFill>
                  <a:srgbClr val="1F2020"/>
                </a:solidFill>
                <a:latin typeface="Open Sans"/>
                <a:ea typeface="Open Sans"/>
                <a:cs typeface="Open Sans"/>
                <a:sym typeface="Open Sans"/>
              </a:rPr>
              <a:t>Persistenza del bias nei dati di addestramento.</a:t>
            </a:r>
          </a:p>
          <a:p>
            <a:pPr algn="l">
              <a:lnSpc>
                <a:spcPts val="3359"/>
              </a:lnSpc>
            </a:pPr>
            <a:r>
              <a:rPr lang="en-US" sz="2399">
                <a:solidFill>
                  <a:srgbClr val="1F2020"/>
                </a:solidFill>
                <a:latin typeface="Open Sans"/>
                <a:ea typeface="Open Sans"/>
                <a:cs typeface="Open Sans"/>
                <a:sym typeface="Open Sans"/>
              </a:rPr>
              <a:t>Necessaria maggiore diversità culturale nei dati e nei team di sviluppo per garantire equità e adattabilità internazionale.</a:t>
            </a:r>
          </a:p>
          <a:p>
            <a:pPr algn="l">
              <a:lnSpc>
                <a:spcPts val="3359"/>
              </a:lnSpc>
              <a:spcBef>
                <a:spcPct val="0"/>
              </a:spcBef>
            </a:pPr>
            <a:endParaRPr lang="en-US" sz="2399">
              <a:solidFill>
                <a:srgbClr val="1F2020"/>
              </a:solidFill>
              <a:latin typeface="Open Sans"/>
              <a:ea typeface="Open Sans"/>
              <a:cs typeface="Open Sans"/>
              <a:sym typeface="Open Sans"/>
            </a:endParaRPr>
          </a:p>
        </p:txBody>
      </p:sp>
      <p:grpSp>
        <p:nvGrpSpPr>
          <p:cNvPr id="18" name="Group 18"/>
          <p:cNvGrpSpPr/>
          <p:nvPr/>
        </p:nvGrpSpPr>
        <p:grpSpPr>
          <a:xfrm>
            <a:off x="174448" y="123775"/>
            <a:ext cx="6024007" cy="1263587"/>
            <a:chOff x="0" y="0"/>
            <a:chExt cx="8032010" cy="1684783"/>
          </a:xfrm>
        </p:grpSpPr>
        <p:sp>
          <p:nvSpPr>
            <p:cNvPr id="19" name="Freeform 19"/>
            <p:cNvSpPr/>
            <p:nvPr/>
          </p:nvSpPr>
          <p:spPr>
            <a:xfrm>
              <a:off x="0" y="0"/>
              <a:ext cx="5002773" cy="1684783"/>
            </a:xfrm>
            <a:custGeom>
              <a:avLst/>
              <a:gdLst/>
              <a:ahLst/>
              <a:cxnLst/>
              <a:rect l="l" t="t" r="r" b="b"/>
              <a:pathLst>
                <a:path w="5002773" h="1684783">
                  <a:moveTo>
                    <a:pt x="0" y="0"/>
                  </a:moveTo>
                  <a:lnTo>
                    <a:pt x="5002773" y="0"/>
                  </a:lnTo>
                  <a:lnTo>
                    <a:pt x="5002773" y="1684783"/>
                  </a:lnTo>
                  <a:lnTo>
                    <a:pt x="0" y="1684783"/>
                  </a:lnTo>
                  <a:lnTo>
                    <a:pt x="0" y="0"/>
                  </a:lnTo>
                  <a:close/>
                </a:path>
              </a:pathLst>
            </a:custGeom>
            <a:blipFill>
              <a:blip r:embed="rId5"/>
              <a:stretch>
                <a:fillRect/>
              </a:stretch>
            </a:blipFill>
          </p:spPr>
          <p:txBody>
            <a:bodyPr/>
            <a:lstStyle/>
            <a:p>
              <a:endParaRPr lang="es-AR"/>
            </a:p>
          </p:txBody>
        </p:sp>
        <p:sp>
          <p:nvSpPr>
            <p:cNvPr id="20" name="Freeform 20"/>
            <p:cNvSpPr/>
            <p:nvPr/>
          </p:nvSpPr>
          <p:spPr>
            <a:xfrm>
              <a:off x="5002773" y="16146"/>
              <a:ext cx="3029237" cy="1668637"/>
            </a:xfrm>
            <a:custGeom>
              <a:avLst/>
              <a:gdLst/>
              <a:ahLst/>
              <a:cxnLst/>
              <a:rect l="l" t="t" r="r" b="b"/>
              <a:pathLst>
                <a:path w="3029237" h="1668637">
                  <a:moveTo>
                    <a:pt x="0" y="0"/>
                  </a:moveTo>
                  <a:lnTo>
                    <a:pt x="3029237" y="0"/>
                  </a:lnTo>
                  <a:lnTo>
                    <a:pt x="3029237" y="1668637"/>
                  </a:lnTo>
                  <a:lnTo>
                    <a:pt x="0" y="1668637"/>
                  </a:lnTo>
                  <a:lnTo>
                    <a:pt x="0" y="0"/>
                  </a:lnTo>
                  <a:close/>
                </a:path>
              </a:pathLst>
            </a:custGeom>
            <a:blipFill>
              <a:blip r:embed="rId6"/>
              <a:stretch>
                <a:fillRect t="-48642" r="-5866" b="-43547"/>
              </a:stretch>
            </a:blipFill>
          </p:spPr>
          <p:txBody>
            <a:bodyPr/>
            <a:lstStyle/>
            <a:p>
              <a:endParaRPr lang="es-AR"/>
            </a:p>
          </p:txBody>
        </p:sp>
      </p:grpSp>
      <p:sp>
        <p:nvSpPr>
          <p:cNvPr id="21" name="Freeform 21"/>
          <p:cNvSpPr/>
          <p:nvPr/>
        </p:nvSpPr>
        <p:spPr>
          <a:xfrm>
            <a:off x="384833" y="1928726"/>
            <a:ext cx="3125294" cy="1749839"/>
          </a:xfrm>
          <a:custGeom>
            <a:avLst/>
            <a:gdLst/>
            <a:ahLst/>
            <a:cxnLst/>
            <a:rect l="l" t="t" r="r" b="b"/>
            <a:pathLst>
              <a:path w="3125294" h="1749839">
                <a:moveTo>
                  <a:pt x="0" y="0"/>
                </a:moveTo>
                <a:lnTo>
                  <a:pt x="3125294" y="0"/>
                </a:lnTo>
                <a:lnTo>
                  <a:pt x="3125294" y="1749839"/>
                </a:lnTo>
                <a:lnTo>
                  <a:pt x="0" y="1749839"/>
                </a:lnTo>
                <a:lnTo>
                  <a:pt x="0" y="0"/>
                </a:lnTo>
                <a:close/>
              </a:path>
            </a:pathLst>
          </a:custGeom>
          <a:blipFill>
            <a:blip r:embed="rId7"/>
            <a:stretch>
              <a:fillRect/>
            </a:stretch>
          </a:blipFill>
        </p:spPr>
        <p:txBody>
          <a:bodyPr/>
          <a:lstStyle/>
          <a:p>
            <a:endParaRPr lang="es-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2549</Words>
  <Application>Microsoft Office PowerPoint</Application>
  <PresentationFormat>Personalizado</PresentationFormat>
  <Paragraphs>266</Paragraphs>
  <Slides>18</Slides>
  <Notes>18</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18</vt:i4>
      </vt:variant>
    </vt:vector>
  </HeadingPairs>
  <TitlesOfParts>
    <vt:vector size="32" baseType="lpstr">
      <vt:lpstr>Open Sans Bold Italics</vt:lpstr>
      <vt:lpstr>Canva Sans Bold</vt:lpstr>
      <vt:lpstr>Barlow Condensed Bold</vt:lpstr>
      <vt:lpstr>Barlow Condensed Bold Italics</vt:lpstr>
      <vt:lpstr>Aptos</vt:lpstr>
      <vt:lpstr>Open Sans Italics</vt:lpstr>
      <vt:lpstr>Open Sans Bold</vt:lpstr>
      <vt:lpstr>Canva Sans Italics</vt:lpstr>
      <vt:lpstr>Open Sans</vt:lpstr>
      <vt:lpstr>Barlow Condensed</vt:lpstr>
      <vt:lpstr>Canva Sans</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Tesi</dc:title>
  <cp:lastModifiedBy>JULIÁN ANDRÉS PREGO</cp:lastModifiedBy>
  <cp:revision>4</cp:revision>
  <dcterms:created xsi:type="dcterms:W3CDTF">2006-08-16T00:00:00Z</dcterms:created>
  <dcterms:modified xsi:type="dcterms:W3CDTF">2025-02-17T18:04:46Z</dcterms:modified>
  <dc:identifier>DAGYD0lqg-M</dc:identifier>
</cp:coreProperties>
</file>